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0" r:id="rId1"/>
  </p:sldMasterIdLst>
  <p:notesMasterIdLst>
    <p:notesMasterId r:id="rId39"/>
  </p:notesMasterIdLst>
  <p:sldIdLst>
    <p:sldId id="300" r:id="rId2"/>
    <p:sldId id="268" r:id="rId3"/>
    <p:sldId id="307" r:id="rId4"/>
    <p:sldId id="302" r:id="rId5"/>
    <p:sldId id="299" r:id="rId6"/>
    <p:sldId id="290" r:id="rId7"/>
    <p:sldId id="288" r:id="rId8"/>
    <p:sldId id="298" r:id="rId9"/>
    <p:sldId id="256" r:id="rId10"/>
    <p:sldId id="270" r:id="rId11"/>
    <p:sldId id="267" r:id="rId12"/>
    <p:sldId id="271" r:id="rId13"/>
    <p:sldId id="258" r:id="rId14"/>
    <p:sldId id="272" r:id="rId15"/>
    <p:sldId id="262" r:id="rId16"/>
    <p:sldId id="276" r:id="rId17"/>
    <p:sldId id="282" r:id="rId18"/>
    <p:sldId id="279" r:id="rId19"/>
    <p:sldId id="263" r:id="rId20"/>
    <p:sldId id="273" r:id="rId21"/>
    <p:sldId id="286" r:id="rId22"/>
    <p:sldId id="306" r:id="rId23"/>
    <p:sldId id="265" r:id="rId24"/>
    <p:sldId id="287" r:id="rId25"/>
    <p:sldId id="303" r:id="rId26"/>
    <p:sldId id="259" r:id="rId27"/>
    <p:sldId id="296" r:id="rId28"/>
    <p:sldId id="285" r:id="rId29"/>
    <p:sldId id="305" r:id="rId30"/>
    <p:sldId id="304" r:id="rId31"/>
    <p:sldId id="283" r:id="rId32"/>
    <p:sldId id="284" r:id="rId33"/>
    <p:sldId id="295" r:id="rId34"/>
    <p:sldId id="292" r:id="rId35"/>
    <p:sldId id="291" r:id="rId36"/>
    <p:sldId id="294" r:id="rId37"/>
    <p:sldId id="266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340" autoAdjust="0"/>
  </p:normalViewPr>
  <p:slideViewPr>
    <p:cSldViewPr snapToGrid="0">
      <p:cViewPr varScale="1">
        <p:scale>
          <a:sx n="78" d="100"/>
          <a:sy n="78" d="100"/>
        </p:scale>
        <p:origin x="878" y="5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EBC0F3-474A-48B3-9AA8-74BDD5090E04}" type="datetimeFigureOut">
              <a:rPr lang="nl-NL" smtClean="0"/>
              <a:t>29-1-2023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AD8A88-9571-4BDA-9934-D40CE47AFF3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19634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AD8A88-9571-4BDA-9934-D40CE47AFF3D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74999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42F92-1F2D-4B5B-8011-F75BE4FBCBCF}" type="datetimeFigureOut">
              <a:rPr lang="nl-NL" smtClean="0"/>
              <a:t>29-1-2023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518A3-7915-4A1A-9F96-9EEB6FD9EF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50245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42F92-1F2D-4B5B-8011-F75BE4FBCBCF}" type="datetimeFigureOut">
              <a:rPr lang="nl-NL" smtClean="0"/>
              <a:t>29-1-2023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518A3-7915-4A1A-9F96-9EEB6FD9EF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5946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42F92-1F2D-4B5B-8011-F75BE4FBCBCF}" type="datetimeFigureOut">
              <a:rPr lang="nl-NL" smtClean="0"/>
              <a:t>29-1-2023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518A3-7915-4A1A-9F96-9EEB6FD9EF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311614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42F92-1F2D-4B5B-8011-F75BE4FBCBCF}" type="datetimeFigureOut">
              <a:rPr lang="nl-NL" smtClean="0"/>
              <a:t>29-1-2023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518A3-7915-4A1A-9F96-9EEB6FD9EF64}" type="slidenum">
              <a:rPr lang="nl-NL" smtClean="0"/>
              <a:t>‹nr.›</a:t>
            </a:fld>
            <a:endParaRPr lang="nl-NL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562428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42F92-1F2D-4B5B-8011-F75BE4FBCBCF}" type="datetimeFigureOut">
              <a:rPr lang="nl-NL" smtClean="0"/>
              <a:t>29-1-2023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518A3-7915-4A1A-9F96-9EEB6FD9EF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98647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42F92-1F2D-4B5B-8011-F75BE4FBCBCF}" type="datetimeFigureOut">
              <a:rPr lang="nl-NL" smtClean="0"/>
              <a:t>29-1-2023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518A3-7915-4A1A-9F96-9EEB6FD9EF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875266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42F92-1F2D-4B5B-8011-F75BE4FBCBCF}" type="datetimeFigureOut">
              <a:rPr lang="nl-NL" smtClean="0"/>
              <a:t>29-1-2023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518A3-7915-4A1A-9F96-9EEB6FD9EF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67553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42F92-1F2D-4B5B-8011-F75BE4FBCBCF}" type="datetimeFigureOut">
              <a:rPr lang="nl-NL" smtClean="0"/>
              <a:t>29-1-2023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518A3-7915-4A1A-9F96-9EEB6FD9EF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051001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42F92-1F2D-4B5B-8011-F75BE4FBCBCF}" type="datetimeFigureOut">
              <a:rPr lang="nl-NL" smtClean="0"/>
              <a:t>29-1-2023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518A3-7915-4A1A-9F96-9EEB6FD9EF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2864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42F92-1F2D-4B5B-8011-F75BE4FBCBCF}" type="datetimeFigureOut">
              <a:rPr lang="nl-NL" smtClean="0"/>
              <a:t>29-1-2023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518A3-7915-4A1A-9F96-9EEB6FD9EF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4460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42F92-1F2D-4B5B-8011-F75BE4FBCBCF}" type="datetimeFigureOut">
              <a:rPr lang="nl-NL" smtClean="0"/>
              <a:t>29-1-2023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518A3-7915-4A1A-9F96-9EEB6FD9EF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07282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42F92-1F2D-4B5B-8011-F75BE4FBCBCF}" type="datetimeFigureOut">
              <a:rPr lang="nl-NL" smtClean="0"/>
              <a:t>29-1-2023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518A3-7915-4A1A-9F96-9EEB6FD9EF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892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42F92-1F2D-4B5B-8011-F75BE4FBCBCF}" type="datetimeFigureOut">
              <a:rPr lang="nl-NL" smtClean="0"/>
              <a:t>29-1-2023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518A3-7915-4A1A-9F96-9EEB6FD9EF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00625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42F92-1F2D-4B5B-8011-F75BE4FBCBCF}" type="datetimeFigureOut">
              <a:rPr lang="nl-NL" smtClean="0"/>
              <a:t>29-1-2023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518A3-7915-4A1A-9F96-9EEB6FD9EF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9526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42F92-1F2D-4B5B-8011-F75BE4FBCBCF}" type="datetimeFigureOut">
              <a:rPr lang="nl-NL" smtClean="0"/>
              <a:t>29-1-2023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518A3-7915-4A1A-9F96-9EEB6FD9EF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15915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42F92-1F2D-4B5B-8011-F75BE4FBCBCF}" type="datetimeFigureOut">
              <a:rPr lang="nl-NL" smtClean="0"/>
              <a:t>29-1-2023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518A3-7915-4A1A-9F96-9EEB6FD9EF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96561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42F92-1F2D-4B5B-8011-F75BE4FBCBCF}" type="datetimeFigureOut">
              <a:rPr lang="nl-NL" smtClean="0"/>
              <a:t>29-1-2023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518A3-7915-4A1A-9F96-9EEB6FD9EF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72616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A42F92-1F2D-4B5B-8011-F75BE4FBCBCF}" type="datetimeFigureOut">
              <a:rPr lang="nl-NL" smtClean="0"/>
              <a:t>29-1-2023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7518A3-7915-4A1A-9F96-9EEB6FD9EF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463719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  <p:sldLayoutId id="2147483784" r:id="rId14"/>
    <p:sldLayoutId id="2147483785" r:id="rId15"/>
    <p:sldLayoutId id="2147483786" r:id="rId16"/>
    <p:sldLayoutId id="214748378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1A056A-A30D-6F36-C696-54262A0A7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EHBO </a:t>
            </a:r>
            <a:r>
              <a:rPr lang="en-US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voor</a:t>
            </a:r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biesboschgids</a:t>
            </a:r>
            <a:b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                                                    </a:t>
            </a:r>
            <a:r>
              <a:rPr lang="en-US" sz="2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januari</a:t>
            </a:r>
            <a:r>
              <a:rPr lang="en-US" sz="2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2023</a:t>
            </a:r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4711D8DF-A2D4-719D-31E3-ECBCF5875B3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0444" y="1970253"/>
            <a:ext cx="4955461" cy="3925303"/>
          </a:xfrm>
        </p:spPr>
      </p:pic>
      <p:pic>
        <p:nvPicPr>
          <p:cNvPr id="8" name="Tijdelijke aanduiding voor inhoud 7" descr="Afbeelding met vogel, filiaal, kolibrie&#10;&#10;Automatisch gegenereerde beschrijving">
            <a:extLst>
              <a:ext uri="{FF2B5EF4-FFF2-40B4-BE49-F238E27FC236}">
                <a16:creationId xmlns:a16="http://schemas.microsoft.com/office/drawing/2014/main" id="{23AF7513-79E9-380D-44FA-DBF60139614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641" y="1455173"/>
            <a:ext cx="6312790" cy="4955462"/>
          </a:xfrm>
        </p:spPr>
      </p:pic>
    </p:spTree>
    <p:extLst>
      <p:ext uri="{BB962C8B-B14F-4D97-AF65-F5344CB8AC3E}">
        <p14:creationId xmlns:p14="http://schemas.microsoft.com/office/powerpoint/2010/main" val="36848511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DREIGENDE VERSTIKKING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idx="1"/>
          </p:nvPr>
        </p:nvSpPr>
        <p:spPr>
          <a:xfrm>
            <a:off x="913795" y="1622323"/>
            <a:ext cx="10353762" cy="4168877"/>
          </a:xfrm>
        </p:spPr>
        <p:txBody>
          <a:bodyPr/>
          <a:lstStyle/>
          <a:p>
            <a:endParaRPr lang="nl-NL" dirty="0"/>
          </a:p>
          <a:p>
            <a:r>
              <a:rPr lang="nl-NL" b="1" dirty="0"/>
              <a:t>Aansporen tot hoesten</a:t>
            </a:r>
          </a:p>
          <a:p>
            <a:r>
              <a:rPr lang="nl-NL" b="1" dirty="0"/>
              <a:t>Bij ernstige benauwdheid:  112!</a:t>
            </a:r>
          </a:p>
          <a:p>
            <a:r>
              <a:rPr lang="nl-NL" b="1" dirty="0"/>
              <a:t>5 klappen op de rug (voorovergebogen houding)</a:t>
            </a:r>
          </a:p>
          <a:p>
            <a:r>
              <a:rPr lang="nl-NL" b="1" dirty="0"/>
              <a:t>5 buikstoten (vroeger: HEIMLICH HANDELING)</a:t>
            </a:r>
          </a:p>
          <a:p>
            <a:r>
              <a:rPr lang="nl-NL" b="1" dirty="0"/>
              <a:t>Geen resultaat:  112 !</a:t>
            </a:r>
          </a:p>
          <a:p>
            <a:r>
              <a:rPr lang="nl-NL" b="1" dirty="0"/>
              <a:t>Afwisselend 5 klappen rug en 5 buikstoten</a:t>
            </a:r>
          </a:p>
        </p:txBody>
      </p:sp>
    </p:spTree>
    <p:extLst>
      <p:ext uri="{BB962C8B-B14F-4D97-AF65-F5344CB8AC3E}">
        <p14:creationId xmlns:p14="http://schemas.microsoft.com/office/powerpoint/2010/main" val="18963222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1055" y="457200"/>
            <a:ext cx="4530435" cy="2854036"/>
          </a:xfrm>
        </p:spPr>
        <p:txBody>
          <a:bodyPr>
            <a:normAutofit/>
          </a:bodyPr>
          <a:lstStyle/>
          <a:p>
            <a:pPr algn="ctr"/>
            <a:r>
              <a:rPr lang="nl-NL" sz="2400" b="1" dirty="0"/>
              <a:t>GESTRUIKELD IN FLUISTERBOOT</a:t>
            </a:r>
            <a:br>
              <a:rPr lang="nl-NL" sz="2400" b="1" dirty="0"/>
            </a:br>
            <a:br>
              <a:rPr lang="nl-NL" sz="2400" b="1" dirty="0"/>
            </a:br>
            <a:br>
              <a:rPr lang="nl-NL" sz="2400" b="1" dirty="0"/>
            </a:br>
            <a:r>
              <a:rPr lang="nl-NL" sz="3600" b="1" dirty="0"/>
              <a:t>WOND arm of been</a:t>
            </a:r>
            <a:endParaRPr lang="nl-NL" sz="2400" dirty="0"/>
          </a:p>
        </p:txBody>
      </p:sp>
      <p:pic>
        <p:nvPicPr>
          <p:cNvPr id="5" name="Tijdelijke aanduiding voor afbeelding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49" r="28149"/>
          <a:stretch>
            <a:fillRect/>
          </a:stretch>
        </p:blipFill>
        <p:spPr>
          <a:xfrm rot="5400000">
            <a:off x="5968621" y="-274864"/>
            <a:ext cx="4778474" cy="6980027"/>
          </a:xfrm>
        </p:spPr>
      </p:pic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204580"/>
            <a:ext cx="3932237" cy="3664407"/>
          </a:xfrm>
        </p:spPr>
        <p:txBody>
          <a:bodyPr/>
          <a:lstStyle/>
          <a:p>
            <a:endParaRPr lang="nl-NL" dirty="0"/>
          </a:p>
          <a:p>
            <a:endParaRPr lang="nl-NL" dirty="0"/>
          </a:p>
          <a:p>
            <a:r>
              <a:rPr lang="nl-NL" dirty="0"/>
              <a:t>                   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2462467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22465"/>
          </a:xfrm>
        </p:spPr>
        <p:txBody>
          <a:bodyPr>
            <a:normAutofit fontScale="90000"/>
          </a:bodyPr>
          <a:lstStyle/>
          <a:p>
            <a:r>
              <a:rPr lang="nl-NL" b="1" dirty="0"/>
              <a:t>WONDBEHANDELING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3463" y="964504"/>
            <a:ext cx="11411211" cy="5662438"/>
          </a:xfrm>
        </p:spPr>
        <p:txBody>
          <a:bodyPr>
            <a:normAutofit fontScale="25000" lnSpcReduction="20000"/>
          </a:bodyPr>
          <a:lstStyle/>
          <a:p>
            <a:r>
              <a:rPr lang="nl-NL" sz="8000" b="1" dirty="0"/>
              <a:t>Slachtoffer drukt zo mogelijk zelf met steriel gaas op de wond</a:t>
            </a:r>
          </a:p>
          <a:p>
            <a:r>
              <a:rPr lang="nl-NL" sz="8000" b="1" dirty="0"/>
              <a:t>Bij heftige bloeding:  112 !</a:t>
            </a:r>
          </a:p>
          <a:p>
            <a:r>
              <a:rPr lang="nl-NL" sz="8000" b="1" dirty="0"/>
              <a:t>Schoonmaken wond (reinigingsdoekje; water uit flesje)</a:t>
            </a:r>
          </a:p>
          <a:p>
            <a:endParaRPr lang="nl-NL" sz="8000" b="1" dirty="0"/>
          </a:p>
          <a:p>
            <a:endParaRPr lang="nl-NL" sz="5100" b="1" dirty="0"/>
          </a:p>
          <a:p>
            <a:pPr marL="0" indent="0">
              <a:buNone/>
            </a:pPr>
            <a:r>
              <a:rPr lang="nl-NL" sz="7200" b="1" dirty="0"/>
              <a:t>KLEINE WOND:</a:t>
            </a:r>
          </a:p>
          <a:p>
            <a:r>
              <a:rPr lang="nl-NL" sz="7200" b="1" dirty="0"/>
              <a:t>Pleister of hechtstrip</a:t>
            </a:r>
          </a:p>
          <a:p>
            <a:r>
              <a:rPr lang="nl-NL" sz="7200" b="1" dirty="0"/>
              <a:t>Eilandpleister</a:t>
            </a:r>
          </a:p>
          <a:p>
            <a:r>
              <a:rPr lang="nl-NL" sz="7200" b="1" dirty="0"/>
              <a:t>Wondsnelverband  </a:t>
            </a:r>
          </a:p>
          <a:p>
            <a:pPr marL="0" indent="0">
              <a:buNone/>
            </a:pPr>
            <a:endParaRPr lang="nl-NL" sz="7200" b="1" dirty="0"/>
          </a:p>
          <a:p>
            <a:pPr marL="0" indent="0">
              <a:buNone/>
            </a:pPr>
            <a:endParaRPr lang="nl-NL" sz="5100" b="1" dirty="0"/>
          </a:p>
          <a:p>
            <a:pPr marL="0" indent="0">
              <a:buNone/>
            </a:pPr>
            <a:r>
              <a:rPr lang="nl-NL" sz="7200" b="1" dirty="0"/>
              <a:t>FLINK BLOEDENDE WOND</a:t>
            </a:r>
            <a:r>
              <a:rPr lang="nl-NL" sz="7200" b="1" dirty="0">
                <a:solidFill>
                  <a:srgbClr val="0070C0"/>
                </a:solidFill>
              </a:rPr>
              <a:t>:</a:t>
            </a:r>
          </a:p>
          <a:p>
            <a:r>
              <a:rPr lang="nl-NL" sz="7200" b="1" dirty="0"/>
              <a:t>Wonddrukverband </a:t>
            </a:r>
          </a:p>
          <a:p>
            <a:pPr marL="0" indent="0">
              <a:buNone/>
            </a:pPr>
            <a:endParaRPr lang="nl-NL" sz="5100" dirty="0"/>
          </a:p>
          <a:p>
            <a:pPr marL="0" indent="0">
              <a:buNone/>
            </a:pPr>
            <a:endParaRPr lang="nl-NL" b="1" dirty="0"/>
          </a:p>
          <a:p>
            <a:pPr marL="0" indent="0">
              <a:buNone/>
            </a:pPr>
            <a:r>
              <a:rPr lang="nl-NL" b="1" dirty="0"/>
              <a:t>                   </a:t>
            </a:r>
          </a:p>
          <a:p>
            <a:pPr marL="0" indent="0">
              <a:buNone/>
            </a:pPr>
            <a:r>
              <a:rPr lang="nl-NL" b="1" dirty="0"/>
              <a:t>							            		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420" y="1547511"/>
            <a:ext cx="3299965" cy="2195976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616" y="2645499"/>
            <a:ext cx="2448232" cy="2448232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38250" y="3449852"/>
            <a:ext cx="2476339" cy="3721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3093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90945" y="1385454"/>
            <a:ext cx="4750683" cy="2396837"/>
          </a:xfrm>
        </p:spPr>
        <p:txBody>
          <a:bodyPr>
            <a:normAutofit/>
          </a:bodyPr>
          <a:lstStyle/>
          <a:p>
            <a:pPr algn="ctr"/>
            <a:r>
              <a:rPr lang="nl-NL" sz="2400" b="1" dirty="0"/>
              <a:t>GEVALLEN MET HOOFD OP IJS</a:t>
            </a:r>
            <a:br>
              <a:rPr lang="nl-NL" sz="3600" b="1" dirty="0"/>
            </a:br>
            <a:r>
              <a:rPr lang="nl-NL" sz="3600" b="1" dirty="0"/>
              <a:t> </a:t>
            </a:r>
            <a:br>
              <a:rPr lang="nl-NL" sz="3600" b="1" dirty="0"/>
            </a:br>
            <a:r>
              <a:rPr lang="nl-NL" sz="3600" b="1" dirty="0"/>
              <a:t> BEWUSTELOOS?</a:t>
            </a:r>
            <a:br>
              <a:rPr lang="nl-NL" sz="3600" b="1" dirty="0"/>
            </a:br>
            <a:endParaRPr lang="nl-NL" sz="3600" b="1" dirty="0"/>
          </a:p>
        </p:txBody>
      </p:sp>
      <p:pic>
        <p:nvPicPr>
          <p:cNvPr id="5" name="Tijdelijke aanduiding voor afbeelding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6" r="24996"/>
          <a:stretch>
            <a:fillRect/>
          </a:stretch>
        </p:blipFill>
        <p:spPr>
          <a:xfrm rot="5400000">
            <a:off x="6440648" y="-48639"/>
            <a:ext cx="4237324" cy="6282154"/>
          </a:xfrm>
        </p:spPr>
      </p:pic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76656" y="4696691"/>
            <a:ext cx="4095369" cy="1731817"/>
          </a:xfr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577017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913795" y="0"/>
            <a:ext cx="10353761" cy="1935921"/>
          </a:xfrm>
        </p:spPr>
        <p:txBody>
          <a:bodyPr/>
          <a:lstStyle/>
          <a:p>
            <a:r>
              <a:rPr lang="nl-NL" b="1" dirty="0"/>
              <a:t>BEWUSTELOOS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idx="1"/>
          </p:nvPr>
        </p:nvSpPr>
        <p:spPr>
          <a:xfrm>
            <a:off x="838200" y="1366684"/>
            <a:ext cx="10515600" cy="5289755"/>
          </a:xfrm>
        </p:spPr>
        <p:txBody>
          <a:bodyPr/>
          <a:lstStyle/>
          <a:p>
            <a:r>
              <a:rPr lang="nl-NL" b="1" dirty="0"/>
              <a:t>Definitie: reageert niet op aanspreken en op schudden van schouder</a:t>
            </a:r>
          </a:p>
          <a:p>
            <a:r>
              <a:rPr lang="nl-NL" b="1" dirty="0"/>
              <a:t>Bij buikligging: DRAAIEN OP DE RUG!</a:t>
            </a:r>
          </a:p>
          <a:p>
            <a:r>
              <a:rPr lang="nl-NL" b="1" dirty="0"/>
              <a:t>Bel zelf of laat 112</a:t>
            </a:r>
            <a:r>
              <a:rPr lang="nl-NL" b="1" dirty="0">
                <a:solidFill>
                  <a:srgbClr val="0070C0"/>
                </a:solidFill>
              </a:rPr>
              <a:t> </a:t>
            </a:r>
            <a:r>
              <a:rPr lang="nl-NL" b="1" dirty="0"/>
              <a:t>bellen    Luidspreker aan     AED</a:t>
            </a:r>
            <a:r>
              <a:rPr lang="nl-NL" b="1" dirty="0">
                <a:solidFill>
                  <a:srgbClr val="0070C0"/>
                </a:solidFill>
              </a:rPr>
              <a:t> </a:t>
            </a:r>
            <a:r>
              <a:rPr lang="nl-NL" b="1" dirty="0"/>
              <a:t>laten halen </a:t>
            </a:r>
            <a:r>
              <a:rPr lang="nl-NL" b="1" dirty="0" err="1"/>
              <a:t>z.m.</a:t>
            </a:r>
            <a:endParaRPr lang="nl-NL" b="1" dirty="0"/>
          </a:p>
          <a:p>
            <a:r>
              <a:rPr lang="nl-NL" b="1" dirty="0"/>
              <a:t>Ademt het slachtoffer ? HOOFD KANTEL / KIN LIFT</a:t>
            </a:r>
          </a:p>
          <a:p>
            <a:r>
              <a:rPr lang="nl-NL" b="1" dirty="0"/>
              <a:t>Zo ja: STABIELE ZIJLIGGING </a:t>
            </a:r>
          </a:p>
          <a:p>
            <a:r>
              <a:rPr lang="nl-NL" b="1" dirty="0"/>
              <a:t>Zo nodig verplaatsen</a:t>
            </a:r>
          </a:p>
          <a:p>
            <a:r>
              <a:rPr lang="nl-NL" b="1" dirty="0"/>
              <a:t>Ademhaling blijven controleren (iedere minuut)</a:t>
            </a:r>
          </a:p>
          <a:p>
            <a:r>
              <a:rPr lang="nl-NL" b="1" dirty="0"/>
              <a:t>Zo nodig </a:t>
            </a:r>
            <a:r>
              <a:rPr lang="nl-NL" b="1" dirty="0" err="1"/>
              <a:t>reddingsdeken</a:t>
            </a:r>
            <a:r>
              <a:rPr lang="nl-NL" b="1" dirty="0"/>
              <a:t> (isolatiedeken) gebruiken</a:t>
            </a:r>
          </a:p>
          <a:p>
            <a:r>
              <a:rPr lang="nl-NL" b="1" dirty="0"/>
              <a:t>Geen ademhaling: start reanimatie  112!   </a:t>
            </a:r>
            <a:r>
              <a:rPr lang="nl-NL" b="1" dirty="0">
                <a:solidFill>
                  <a:srgbClr val="FF0000"/>
                </a:solidFill>
              </a:rPr>
              <a:t>ANDERE CURSUS!</a:t>
            </a:r>
            <a:endParaRPr lang="nl-NL" b="1" dirty="0"/>
          </a:p>
          <a:p>
            <a:endParaRPr lang="nl-NL" b="1" dirty="0"/>
          </a:p>
          <a:p>
            <a:endParaRPr lang="nl-NL" b="1" dirty="0"/>
          </a:p>
          <a:p>
            <a:pPr marL="0" indent="0">
              <a:buNone/>
            </a:pPr>
            <a:endParaRPr lang="nl-NL" b="1" dirty="0"/>
          </a:p>
          <a:p>
            <a:endParaRPr lang="nl-NL" dirty="0"/>
          </a:p>
          <a:p>
            <a:endParaRPr lang="nl-NL" dirty="0"/>
          </a:p>
          <a:p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19158731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3345" y="457200"/>
            <a:ext cx="5220035" cy="2862197"/>
          </a:xfrm>
        </p:spPr>
        <p:txBody>
          <a:bodyPr>
            <a:normAutofit/>
          </a:bodyPr>
          <a:lstStyle/>
          <a:p>
            <a:pPr algn="ctr"/>
            <a:r>
              <a:rPr lang="nl-NL" sz="2400" b="1" dirty="0"/>
              <a:t>     UIT DE BOOM GEVALLEN</a:t>
            </a:r>
            <a:br>
              <a:rPr lang="nl-NL" sz="2400" b="1" dirty="0"/>
            </a:br>
            <a:br>
              <a:rPr lang="nl-NL" sz="2400" b="1" dirty="0"/>
            </a:br>
            <a:br>
              <a:rPr lang="nl-NL" sz="2400" b="1" dirty="0"/>
            </a:br>
            <a:r>
              <a:rPr lang="nl-NL" sz="2400" b="1" dirty="0"/>
              <a:t>      </a:t>
            </a:r>
            <a:r>
              <a:rPr lang="nl-NL" sz="3600" b="1" dirty="0"/>
              <a:t>ARM GEBROKEN?</a:t>
            </a:r>
            <a:endParaRPr lang="nl-NL" sz="2400" b="1" dirty="0"/>
          </a:p>
        </p:txBody>
      </p:sp>
      <p:pic>
        <p:nvPicPr>
          <p:cNvPr id="5" name="Tijdelijke aanduiding voor afbeelding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6" r="24996"/>
          <a:stretch>
            <a:fillRect/>
          </a:stretch>
        </p:blipFill>
        <p:spPr>
          <a:xfrm rot="5400000">
            <a:off x="7014840" y="-63946"/>
            <a:ext cx="3913617" cy="5870431"/>
          </a:xfrm>
        </p:spPr>
      </p:pic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4419600"/>
            <a:ext cx="3932237" cy="1449388"/>
          </a:xfr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904670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MOGELIJKE BOTBREUK ARM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idx="1"/>
          </p:nvPr>
        </p:nvSpPr>
        <p:spPr>
          <a:xfrm>
            <a:off x="913795" y="1406013"/>
            <a:ext cx="10353762" cy="4842387"/>
          </a:xfrm>
        </p:spPr>
        <p:txBody>
          <a:bodyPr/>
          <a:lstStyle/>
          <a:p>
            <a:pPr marL="0" indent="0">
              <a:buNone/>
            </a:pPr>
            <a:endParaRPr lang="nl-NL" b="1" dirty="0"/>
          </a:p>
          <a:p>
            <a:r>
              <a:rPr lang="nl-NL" sz="2400" b="1" dirty="0"/>
              <a:t>Zelf arm laten ondersteunen</a:t>
            </a:r>
          </a:p>
          <a:p>
            <a:r>
              <a:rPr lang="nl-NL" sz="2400" b="1" dirty="0"/>
              <a:t>Fixatie arm aan/tussen bovenkleding slachtoffer</a:t>
            </a:r>
          </a:p>
          <a:p>
            <a:r>
              <a:rPr lang="nl-NL" sz="2400" b="1" dirty="0"/>
              <a:t>Geen mitella meer gebruiken</a:t>
            </a:r>
          </a:p>
          <a:p>
            <a:r>
              <a:rPr lang="nl-NL" sz="2400" b="1" dirty="0"/>
              <a:t>Meelopen met slachtoffer aan gewonde zijde</a:t>
            </a:r>
          </a:p>
          <a:p>
            <a:endParaRPr lang="nl-NL" sz="2400" b="1" dirty="0"/>
          </a:p>
          <a:p>
            <a:pPr marL="0" indent="0">
              <a:buNone/>
            </a:pPr>
            <a:r>
              <a:rPr lang="nl-NL" sz="2400" b="1" dirty="0"/>
              <a:t>Mitella kan voor andere zaken gebruikt worden (wonddrukverband, hevige slagaderlijke bloeding en als ondergrond)</a:t>
            </a:r>
          </a:p>
          <a:p>
            <a:pPr marL="0" indent="0">
              <a:buNone/>
            </a:pPr>
            <a:endParaRPr lang="nl-NL" b="1" dirty="0"/>
          </a:p>
          <a:p>
            <a:pPr marL="0" indent="0">
              <a:buNone/>
            </a:pPr>
            <a:endParaRPr lang="nl-NL" b="1" dirty="0"/>
          </a:p>
          <a:p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23590826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580292" y="457200"/>
            <a:ext cx="5515708" cy="1600200"/>
          </a:xfrm>
        </p:spPr>
        <p:txBody>
          <a:bodyPr/>
          <a:lstStyle/>
          <a:p>
            <a:pPr algn="ctr"/>
            <a:r>
              <a:rPr lang="nl-NL" b="1" dirty="0"/>
              <a:t>Vinger bekneld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6" r="24996"/>
          <a:stretch>
            <a:fillRect/>
          </a:stretch>
        </p:blipFill>
        <p:spPr>
          <a:xfrm>
            <a:off x="6882581" y="393662"/>
            <a:ext cx="4041058" cy="6061592"/>
          </a:xfrm>
        </p:spPr>
      </p:pic>
      <p:sp>
        <p:nvSpPr>
          <p:cNvPr id="6" name="Tijdelijke aanduiding voor tekst 5"/>
          <p:cNvSpPr>
            <a:spLocks noGrp="1"/>
          </p:cNvSpPr>
          <p:nvPr>
            <p:ph type="body" sz="half" idx="2"/>
          </p:nvPr>
        </p:nvSpPr>
        <p:spPr>
          <a:xfrm>
            <a:off x="580292" y="2514600"/>
            <a:ext cx="5515708" cy="3354388"/>
          </a:xfrm>
        </p:spPr>
        <p:txBody>
          <a:bodyPr>
            <a:normAutofit/>
          </a:bodyPr>
          <a:lstStyle/>
          <a:p>
            <a:r>
              <a:rPr lang="nl-NL" sz="3600" dirty="0"/>
              <a:t>LETSEL VINGERTOP</a:t>
            </a:r>
          </a:p>
        </p:txBody>
      </p:sp>
    </p:spTree>
    <p:extLst>
      <p:ext uri="{BB962C8B-B14F-4D97-AF65-F5344CB8AC3E}">
        <p14:creationId xmlns:p14="http://schemas.microsoft.com/office/powerpoint/2010/main" val="32676856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LETSEL VINGERTOP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290181"/>
            <a:ext cx="10515600" cy="4886782"/>
          </a:xfrm>
        </p:spPr>
        <p:txBody>
          <a:bodyPr/>
          <a:lstStyle/>
          <a:p>
            <a:endParaRPr lang="nl-NL" dirty="0"/>
          </a:p>
          <a:p>
            <a:r>
              <a:rPr lang="nl-NL" b="1" dirty="0"/>
              <a:t>Schoonmaken wond</a:t>
            </a:r>
          </a:p>
          <a:p>
            <a:r>
              <a:rPr lang="nl-NL" b="1" dirty="0"/>
              <a:t>Vingertoppleister </a:t>
            </a:r>
          </a:p>
          <a:p>
            <a:r>
              <a:rPr lang="nl-NL" b="1" dirty="0"/>
              <a:t>Steriel gaasje waarover een </a:t>
            </a:r>
            <a:r>
              <a:rPr lang="nl-NL" b="1" dirty="0" err="1"/>
              <a:t>vingerbob</a:t>
            </a:r>
            <a:endParaRPr lang="nl-NL" b="1" dirty="0"/>
          </a:p>
          <a:p>
            <a:pPr marL="0" indent="0">
              <a:buNone/>
            </a:pPr>
            <a:endParaRPr lang="nl-NL" b="1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64" y="3733572"/>
            <a:ext cx="5209436" cy="2435411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237" y="2984685"/>
            <a:ext cx="3184297" cy="318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253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 flipH="1">
            <a:off x="-98323" y="1278194"/>
            <a:ext cx="98323" cy="560437"/>
          </a:xfrm>
        </p:spPr>
        <p:txBody>
          <a:bodyPr>
            <a:normAutofit/>
          </a:bodyPr>
          <a:lstStyle/>
          <a:p>
            <a:endParaRPr lang="nl-NL" dirty="0"/>
          </a:p>
        </p:txBody>
      </p:sp>
      <p:pic>
        <p:nvPicPr>
          <p:cNvPr id="5" name="Tijdelijke aanduiding voor afbeelding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6" r="24996"/>
          <a:stretch>
            <a:fillRect/>
          </a:stretch>
        </p:blipFill>
        <p:spPr>
          <a:xfrm rot="5400000">
            <a:off x="6710518" y="-40588"/>
            <a:ext cx="4031224" cy="6046840"/>
          </a:xfrm>
        </p:spPr>
      </p:pic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0" y="1494503"/>
            <a:ext cx="5604387" cy="3352799"/>
          </a:xfrm>
        </p:spPr>
        <p:txBody>
          <a:bodyPr>
            <a:normAutofit fontScale="62500" lnSpcReduction="20000"/>
          </a:bodyPr>
          <a:lstStyle/>
          <a:p>
            <a:r>
              <a:rPr lang="nl-NL" sz="9600" b="1" dirty="0">
                <a:solidFill>
                  <a:srgbClr val="FFFF00"/>
                </a:solidFill>
              </a:rPr>
              <a:t>Oefenen!</a:t>
            </a:r>
          </a:p>
          <a:p>
            <a:endParaRPr lang="nl-NL" sz="6000" b="1" dirty="0">
              <a:solidFill>
                <a:srgbClr val="FFFF00"/>
              </a:solidFill>
            </a:endParaRPr>
          </a:p>
          <a:p>
            <a:endParaRPr lang="nl-NL" sz="6000" b="1" dirty="0">
              <a:solidFill>
                <a:srgbClr val="FFFF00"/>
              </a:solidFill>
            </a:endParaRPr>
          </a:p>
          <a:p>
            <a:r>
              <a:rPr lang="nl-NL" sz="6000" b="1" dirty="0">
                <a:solidFill>
                  <a:srgbClr val="FFFF00"/>
                </a:solidFill>
              </a:rPr>
              <a:t>Om scherp te blijven</a:t>
            </a:r>
          </a:p>
        </p:txBody>
      </p:sp>
    </p:spTree>
    <p:extLst>
      <p:ext uri="{BB962C8B-B14F-4D97-AF65-F5344CB8AC3E}">
        <p14:creationId xmlns:p14="http://schemas.microsoft.com/office/powerpoint/2010/main" val="37652544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-285135"/>
            <a:ext cx="10515600" cy="2979174"/>
          </a:xfrm>
        </p:spPr>
        <p:txBody>
          <a:bodyPr/>
          <a:lstStyle/>
          <a:p>
            <a:r>
              <a:rPr lang="nl-NL" b="1" dirty="0"/>
              <a:t>ALGEMEEN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07923" y="2172928"/>
            <a:ext cx="11130115" cy="5614219"/>
          </a:xfrm>
        </p:spPr>
        <p:txBody>
          <a:bodyPr>
            <a:normAutofit fontScale="55000" lnSpcReduction="20000"/>
          </a:bodyPr>
          <a:lstStyle/>
          <a:p>
            <a:r>
              <a:rPr lang="nl-NL" sz="3800" b="1" dirty="0"/>
              <a:t>Let op gevaar ; voorkom zo mogelijk meer slachtoffers</a:t>
            </a:r>
          </a:p>
          <a:p>
            <a:r>
              <a:rPr lang="nl-NL" sz="3800" b="1" dirty="0"/>
              <a:t>Verplaats een slachtoffer zo nodig (vroeger: RAUTEK GREEP)</a:t>
            </a:r>
          </a:p>
          <a:p>
            <a:r>
              <a:rPr lang="nl-NL" sz="3800" b="1" dirty="0"/>
              <a:t>Blijf bij het slachtoffer; stel zo veel mogelijk gerust</a:t>
            </a:r>
          </a:p>
          <a:p>
            <a:r>
              <a:rPr lang="nl-NL" sz="3800" b="1" dirty="0"/>
              <a:t>Beoordeel toestand van het slachtoffer</a:t>
            </a:r>
          </a:p>
          <a:p>
            <a:r>
              <a:rPr lang="nl-NL" sz="3800" b="1" dirty="0"/>
              <a:t>Alarmeer zo nodig de hulpdiensten (zie de CALAMITEITENKAART)</a:t>
            </a:r>
          </a:p>
          <a:p>
            <a:r>
              <a:rPr lang="nl-NL" sz="3800" b="1" dirty="0"/>
              <a:t>112 bij: heftig bloedverlies, bewusteloosheid, botbreuken en ernstige allergie</a:t>
            </a:r>
          </a:p>
          <a:p>
            <a:r>
              <a:rPr lang="nl-NL" sz="3800" b="1" dirty="0"/>
              <a:t>Evt. Biesboschcentrum en/of familie van slachtoffer informeren</a:t>
            </a:r>
          </a:p>
          <a:p>
            <a:endParaRPr lang="nl-NL" sz="3800" b="1" dirty="0"/>
          </a:p>
          <a:p>
            <a:endParaRPr lang="nl-NL" sz="3800" b="1" dirty="0"/>
          </a:p>
          <a:p>
            <a:pPr marL="0" indent="0">
              <a:buNone/>
            </a:pPr>
            <a:endParaRPr lang="nl-NL" sz="3800" b="1" dirty="0"/>
          </a:p>
          <a:p>
            <a:pPr marL="0" indent="0">
              <a:buNone/>
            </a:pPr>
            <a:endParaRPr lang="nl-NL" sz="2000" b="1" dirty="0"/>
          </a:p>
          <a:p>
            <a:endParaRPr lang="nl-NL" b="1" dirty="0"/>
          </a:p>
          <a:p>
            <a:pPr marL="0" indent="0">
              <a:buNone/>
            </a:pPr>
            <a:r>
              <a:rPr lang="nl-NL" b="1" dirty="0"/>
              <a:t> </a:t>
            </a:r>
          </a:p>
          <a:p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8968030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3795" y="206478"/>
            <a:ext cx="10353761" cy="1347019"/>
          </a:xfrm>
        </p:spPr>
        <p:txBody>
          <a:bodyPr/>
          <a:lstStyle/>
          <a:p>
            <a:r>
              <a:rPr lang="nl-NL" b="1" dirty="0"/>
              <a:t>OEFENEN !          2 x </a:t>
            </a:r>
            <a:r>
              <a:rPr lang="nl-NL" dirty="0"/>
              <a:t>30</a:t>
            </a:r>
            <a:r>
              <a:rPr lang="nl-NL" b="1" dirty="0"/>
              <a:t> minuten !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13795" y="1474839"/>
            <a:ext cx="11071728" cy="477356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b="1" dirty="0"/>
          </a:p>
          <a:p>
            <a:pPr marL="0" indent="0">
              <a:buNone/>
            </a:pPr>
            <a:r>
              <a:rPr lang="nl-NL" b="1" dirty="0"/>
              <a:t>IN DE VERGADERRUIMTE BOVEN</a:t>
            </a:r>
          </a:p>
          <a:p>
            <a:r>
              <a:rPr lang="nl-NL" b="1" dirty="0"/>
              <a:t>Klappen op de rug en buikstoten (bij dreigende verstikking)</a:t>
            </a:r>
          </a:p>
          <a:p>
            <a:r>
              <a:rPr lang="nl-NL" b="1" dirty="0"/>
              <a:t>Wondsnelverband / wonddrukverband (met mitella)</a:t>
            </a:r>
          </a:p>
          <a:p>
            <a:r>
              <a:rPr lang="nl-NL" b="1" dirty="0"/>
              <a:t>Vingertopverband (met </a:t>
            </a:r>
            <a:r>
              <a:rPr lang="nl-NL" b="1" dirty="0" err="1"/>
              <a:t>vingerbob</a:t>
            </a:r>
            <a:r>
              <a:rPr lang="nl-NL" b="1" dirty="0"/>
              <a:t>)</a:t>
            </a:r>
          </a:p>
          <a:p>
            <a:pPr marL="0" indent="0">
              <a:buNone/>
            </a:pPr>
            <a:endParaRPr lang="nl-NL" b="1" dirty="0"/>
          </a:p>
          <a:p>
            <a:pPr marL="0" indent="0">
              <a:buNone/>
            </a:pPr>
            <a:r>
              <a:rPr lang="nl-NL" b="1" dirty="0"/>
              <a:t>IN DEZE RUIMTE</a:t>
            </a:r>
          </a:p>
          <a:p>
            <a:r>
              <a:rPr lang="nl-NL" b="1" dirty="0"/>
              <a:t>Verplaatsen slachtoffer</a:t>
            </a:r>
          </a:p>
          <a:p>
            <a:r>
              <a:rPr lang="nl-NL" b="1" dirty="0"/>
              <a:t>Van buik naar rugligging / controle ademhaling / alarmering / stabiele zijligging</a:t>
            </a:r>
          </a:p>
          <a:p>
            <a:pPr marL="0" indent="0">
              <a:buNone/>
            </a:pPr>
            <a:endParaRPr lang="nl-NL" b="1" dirty="0"/>
          </a:p>
          <a:p>
            <a:endParaRPr lang="nl-NL" b="1" dirty="0"/>
          </a:p>
          <a:p>
            <a:endParaRPr lang="nl-NL" b="1" dirty="0"/>
          </a:p>
          <a:p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23614929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369713"/>
          </a:xfrm>
        </p:spPr>
        <p:txBody>
          <a:bodyPr/>
          <a:lstStyle/>
          <a:p>
            <a:pPr algn="ctr"/>
            <a:r>
              <a:rPr lang="nl-NL" b="1" dirty="0"/>
              <a:t>NOG ENKELE AANDACHTSPUNTEN</a:t>
            </a:r>
          </a:p>
        </p:txBody>
      </p:sp>
    </p:spTree>
    <p:extLst>
      <p:ext uri="{BB962C8B-B14F-4D97-AF65-F5344CB8AC3E}">
        <p14:creationId xmlns:p14="http://schemas.microsoft.com/office/powerpoint/2010/main" val="33742055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E3C1DC-E94F-5CD0-F9DD-1E3381A6E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pauze</a:t>
            </a:r>
          </a:p>
        </p:txBody>
      </p:sp>
    </p:spTree>
    <p:extLst>
      <p:ext uri="{BB962C8B-B14F-4D97-AF65-F5344CB8AC3E}">
        <p14:creationId xmlns:p14="http://schemas.microsoft.com/office/powerpoint/2010/main" val="36161149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87366" y="296730"/>
            <a:ext cx="7897774" cy="5711491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839788" y="0"/>
            <a:ext cx="3932237" cy="2514600"/>
          </a:xfrm>
        </p:spPr>
        <p:txBody>
          <a:bodyPr>
            <a:normAutofit/>
          </a:bodyPr>
          <a:lstStyle/>
          <a:p>
            <a:pPr algn="ctr"/>
            <a:r>
              <a:rPr lang="nl-NL" sz="3600" b="1" dirty="0"/>
              <a:t> </a:t>
            </a:r>
          </a:p>
        </p:txBody>
      </p:sp>
      <p:sp>
        <p:nvSpPr>
          <p:cNvPr id="4" name="Tijdelijke aanduiding voor afbeelding 3"/>
          <p:cNvSpPr>
            <a:spLocks noGrp="1"/>
          </p:cNvSpPr>
          <p:nvPr>
            <p:ph type="pic" idx="1"/>
          </p:nvPr>
        </p:nvSpPr>
        <p:spPr>
          <a:xfrm flipV="1">
            <a:off x="12338476" y="5641919"/>
            <a:ext cx="275303" cy="682680"/>
          </a:xfrm>
        </p:spPr>
      </p:sp>
      <p:sp>
        <p:nvSpPr>
          <p:cNvPr id="5" name="Tijdelijke aanduiding voor tekst 4"/>
          <p:cNvSpPr>
            <a:spLocks noGrp="1"/>
          </p:cNvSpPr>
          <p:nvPr>
            <p:ph type="body" sz="half" idx="2"/>
          </p:nvPr>
        </p:nvSpPr>
        <p:spPr>
          <a:xfrm>
            <a:off x="495301" y="1177446"/>
            <a:ext cx="5789566" cy="5147153"/>
          </a:xfrm>
        </p:spPr>
        <p:txBody>
          <a:bodyPr>
            <a:normAutofit/>
          </a:bodyPr>
          <a:lstStyle/>
          <a:p>
            <a:pPr algn="ctr"/>
            <a:endParaRPr lang="nl-NL" sz="2400" b="1" dirty="0"/>
          </a:p>
          <a:p>
            <a:pPr algn="ctr"/>
            <a:r>
              <a:rPr lang="nl-NL" sz="2400" b="1" dirty="0"/>
              <a:t>LAWAAISAUS OVER EEN HAND</a:t>
            </a:r>
          </a:p>
          <a:p>
            <a:pPr algn="ctr"/>
            <a:endParaRPr lang="nl-NL" sz="3600" b="1" dirty="0"/>
          </a:p>
          <a:p>
            <a:pPr algn="ctr"/>
            <a:r>
              <a:rPr lang="nl-NL" sz="3600" b="1" dirty="0"/>
              <a:t>BRANDWOND</a:t>
            </a:r>
          </a:p>
          <a:p>
            <a:endParaRPr lang="nl-NL" sz="3600" b="1" dirty="0"/>
          </a:p>
          <a:p>
            <a:endParaRPr lang="nl-NL" sz="3600" b="1" dirty="0"/>
          </a:p>
          <a:p>
            <a:endParaRPr lang="nl-NL" sz="3600" b="1" dirty="0"/>
          </a:p>
          <a:p>
            <a:pPr algn="ctr"/>
            <a:endParaRPr lang="nl-NL" sz="3600" b="1" dirty="0"/>
          </a:p>
          <a:p>
            <a:pPr algn="ctr"/>
            <a:endParaRPr lang="nl-NL" sz="3600" b="1" dirty="0"/>
          </a:p>
        </p:txBody>
      </p:sp>
    </p:spTree>
    <p:extLst>
      <p:ext uri="{BB962C8B-B14F-4D97-AF65-F5344CB8AC3E}">
        <p14:creationId xmlns:p14="http://schemas.microsoft.com/office/powerpoint/2010/main" val="5664363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BRANDWOND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idx="1"/>
          </p:nvPr>
        </p:nvSpPr>
        <p:spPr>
          <a:xfrm>
            <a:off x="913795" y="1641987"/>
            <a:ext cx="10353762" cy="4149213"/>
          </a:xfrm>
        </p:spPr>
        <p:txBody>
          <a:bodyPr/>
          <a:lstStyle/>
          <a:p>
            <a:endParaRPr lang="nl-NL" dirty="0"/>
          </a:p>
          <a:p>
            <a:r>
              <a:rPr lang="nl-NL" sz="2800" b="1" dirty="0"/>
              <a:t>10 minuten koelen in water ( bij intacte huid mag dat uit de sloot)</a:t>
            </a:r>
          </a:p>
          <a:p>
            <a:r>
              <a:rPr lang="nl-NL" sz="2800" b="1" dirty="0"/>
              <a:t>Vastzittende kleding laten zitten</a:t>
            </a:r>
          </a:p>
          <a:p>
            <a:r>
              <a:rPr lang="nl-NL" sz="2800" b="1" dirty="0"/>
              <a:t>Sieraden verwijderen</a:t>
            </a:r>
          </a:p>
          <a:p>
            <a:r>
              <a:rPr lang="nl-NL" sz="2800" b="1" dirty="0"/>
              <a:t>Blaren heel laten</a:t>
            </a:r>
          </a:p>
          <a:p>
            <a:r>
              <a:rPr lang="nl-NL" sz="2800" b="1" dirty="0"/>
              <a:t>Losjes verbinden met niet-klevend </a:t>
            </a:r>
            <a:r>
              <a:rPr lang="nl-NL" sz="2800" b="1" dirty="0" err="1"/>
              <a:t>compres</a:t>
            </a:r>
            <a:endParaRPr lang="nl-NL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2655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7B370F-5781-7882-4B33-30FE65565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0"/>
            <a:ext cx="10353761" cy="1935921"/>
          </a:xfrm>
        </p:spPr>
        <p:txBody>
          <a:bodyPr/>
          <a:lstStyle/>
          <a:p>
            <a:r>
              <a:rPr lang="nl-NL" dirty="0"/>
              <a:t>neusbloeding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5EF9D01-EBA7-3C46-783F-8308B9370A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626" y="1415845"/>
            <a:ext cx="10893931" cy="4375355"/>
          </a:xfrm>
        </p:spPr>
        <p:txBody>
          <a:bodyPr/>
          <a:lstStyle/>
          <a:p>
            <a:pPr marL="0" indent="0">
              <a:buNone/>
            </a:pPr>
            <a:r>
              <a:rPr lang="nl-NL" b="1" dirty="0"/>
              <a:t>SPONTAAN</a:t>
            </a:r>
          </a:p>
          <a:p>
            <a:r>
              <a:rPr lang="nl-NL" b="1" dirty="0"/>
              <a:t>Hoofd licht voorover</a:t>
            </a:r>
          </a:p>
          <a:p>
            <a:r>
              <a:rPr lang="nl-NL" b="1" dirty="0"/>
              <a:t>Eerst goed snuiten</a:t>
            </a:r>
          </a:p>
          <a:p>
            <a:r>
              <a:rPr lang="nl-NL" b="1" dirty="0"/>
              <a:t>10 minuten neus dicht drukken onder het neusbeen</a:t>
            </a:r>
          </a:p>
          <a:p>
            <a:pPr marL="0" indent="0">
              <a:buNone/>
            </a:pPr>
            <a:r>
              <a:rPr lang="nl-NL" b="1" dirty="0"/>
              <a:t>TRAUMA</a:t>
            </a:r>
          </a:p>
          <a:p>
            <a:r>
              <a:rPr lang="nl-NL" b="1" dirty="0"/>
              <a:t>Niet laten snuiten</a:t>
            </a:r>
          </a:p>
          <a:p>
            <a:r>
              <a:rPr lang="nl-NL" b="1" dirty="0"/>
              <a:t>Zo mogelijk 10 minuten dicht drukken</a:t>
            </a:r>
          </a:p>
          <a:p>
            <a:endParaRPr lang="nl-NL" b="1" dirty="0"/>
          </a:p>
          <a:p>
            <a:pPr marL="0" indent="0">
              <a:buNone/>
            </a:pPr>
            <a:r>
              <a:rPr lang="nl-NL" b="1" dirty="0"/>
              <a:t>Geen resultaat:  naar huisarts of SEH </a:t>
            </a:r>
          </a:p>
        </p:txBody>
      </p:sp>
      <p:pic>
        <p:nvPicPr>
          <p:cNvPr id="5" name="Afbeelding 4" descr="Afbeelding met dragen, haar&#10;&#10;Automatisch gegenereerde beschrijving">
            <a:extLst>
              <a:ext uri="{FF2B5EF4-FFF2-40B4-BE49-F238E27FC236}">
                <a16:creationId xmlns:a16="http://schemas.microsoft.com/office/drawing/2014/main" id="{1539F5C2-59B3-8E93-EB53-27DAB32311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850" y="3429000"/>
            <a:ext cx="5641533" cy="317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5579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5468" y="-127819"/>
            <a:ext cx="5870532" cy="1641987"/>
          </a:xfrm>
        </p:spPr>
        <p:txBody>
          <a:bodyPr>
            <a:normAutofit/>
          </a:bodyPr>
          <a:lstStyle/>
          <a:p>
            <a:pPr algn="ctr"/>
            <a:r>
              <a:rPr lang="nl-NL" sz="3600" b="1" dirty="0" err="1"/>
              <a:t>REUZENBERENKLauw</a:t>
            </a:r>
            <a:br>
              <a:rPr lang="nl-NL" sz="2400" b="1" dirty="0"/>
            </a:br>
            <a:endParaRPr lang="nl-NL" sz="3600" b="1" dirty="0"/>
          </a:p>
        </p:txBody>
      </p:sp>
      <p:pic>
        <p:nvPicPr>
          <p:cNvPr id="5" name="Tijdelijke aanduiding voor afbeelding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6" r="24996"/>
          <a:stretch>
            <a:fillRect/>
          </a:stretch>
        </p:blipFill>
        <p:spPr>
          <a:xfrm rot="5400000">
            <a:off x="7669273" y="29384"/>
            <a:ext cx="3461394" cy="5192095"/>
          </a:xfrm>
        </p:spPr>
      </p:pic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-963561" y="1219200"/>
            <a:ext cx="7846142" cy="2674374"/>
          </a:xfrm>
        </p:spPr>
        <p:txBody>
          <a:bodyPr>
            <a:normAutofit/>
          </a:bodyPr>
          <a:lstStyle/>
          <a:p>
            <a:r>
              <a:rPr lang="nl-NL" sz="2400" b="1" dirty="0"/>
              <a:t>            Afspoelen met veel water (evt. uit sloot)</a:t>
            </a:r>
          </a:p>
          <a:p>
            <a:pPr algn="l"/>
            <a:r>
              <a:rPr lang="nl-NL" sz="2400" b="1" dirty="0"/>
              <a:t>                  Losjes afdekken tegen de zon</a:t>
            </a:r>
          </a:p>
          <a:p>
            <a:pPr algn="l"/>
            <a:r>
              <a:rPr lang="nl-NL" sz="2400" b="1" dirty="0"/>
              <a:t>                  Een week niet blootstellen aan zonlicht</a:t>
            </a:r>
          </a:p>
          <a:p>
            <a:pPr algn="l"/>
            <a:r>
              <a:rPr lang="nl-NL" sz="2400" b="1" dirty="0"/>
              <a:t>                  Zo nodig naar huisarts</a:t>
            </a:r>
          </a:p>
          <a:p>
            <a:pPr algn="l"/>
            <a:endParaRPr lang="nl-NL" sz="2400" b="1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645" y="3653989"/>
            <a:ext cx="4375355" cy="291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6841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92594" y="457200"/>
            <a:ext cx="4296696" cy="582460"/>
          </a:xfrm>
        </p:spPr>
        <p:txBody>
          <a:bodyPr>
            <a:normAutofit/>
          </a:bodyPr>
          <a:lstStyle/>
          <a:p>
            <a:pPr algn="l"/>
            <a:r>
              <a:rPr lang="nl-NL" b="1" dirty="0"/>
              <a:t>INSEKTENSTEKEN</a:t>
            </a:r>
          </a:p>
        </p:txBody>
      </p:sp>
      <p:pic>
        <p:nvPicPr>
          <p:cNvPr id="5" name="Tijdelijke aanduiding voor afbeelding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15" r="27815"/>
          <a:stretch>
            <a:fillRect/>
          </a:stretch>
        </p:blipFill>
        <p:spPr>
          <a:xfrm>
            <a:off x="12437806" y="5129511"/>
            <a:ext cx="130147" cy="195221"/>
          </a:xfrm>
        </p:spPr>
      </p:pic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68595" y="1257299"/>
            <a:ext cx="7354528" cy="5281285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nl-NL" sz="2400" b="1" dirty="0"/>
              <a:t>STEEK BIJ, WESP OF HOORNAAR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sz="2400" b="1" dirty="0"/>
              <a:t>Is er een bekende allergie?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sz="2400" b="1" dirty="0"/>
              <a:t>In de mond / keel: 112!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sz="2400" b="1" dirty="0"/>
              <a:t>Heeft slachtoffer een  adrenalinepen (</a:t>
            </a:r>
            <a:r>
              <a:rPr lang="nl-NL" sz="2400" b="1" dirty="0" err="1"/>
              <a:t>epipen</a:t>
            </a:r>
            <a:r>
              <a:rPr lang="nl-NL" sz="2400" b="1" dirty="0"/>
              <a:t>)?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sz="2400" b="1" dirty="0"/>
              <a:t>Heftige reactie: 112 !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sz="2400" b="1" dirty="0"/>
              <a:t>Angel (bij) verwijderen met nagel evt. pincet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sz="2400" b="1" dirty="0"/>
              <a:t>10 minuten nat kompres </a:t>
            </a:r>
            <a:r>
              <a:rPr lang="nl-NL" sz="2400" b="1"/>
              <a:t>(mitella)</a:t>
            </a:r>
            <a:endParaRPr lang="nl-NL" sz="2400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sz="2400" b="1" dirty="0"/>
              <a:t>Antiallergisch zalfje</a:t>
            </a:r>
          </a:p>
          <a:p>
            <a:pPr algn="l"/>
            <a:r>
              <a:rPr lang="nl-NL" sz="2400" b="1" dirty="0"/>
              <a:t>TEEK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sz="2400" b="1" dirty="0"/>
              <a:t>Zit de eerste uren nog niet vast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sz="2400" b="1" dirty="0"/>
              <a:t>Verwijderen met kleefpleister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400" b="1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133" y="2693742"/>
            <a:ext cx="2847975" cy="160020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134" y="324339"/>
            <a:ext cx="2847975" cy="2151699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133" y="4511646"/>
            <a:ext cx="2843453" cy="1879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1963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83226" y="235694"/>
            <a:ext cx="5348748" cy="1032667"/>
          </a:xfrm>
        </p:spPr>
        <p:txBody>
          <a:bodyPr/>
          <a:lstStyle/>
          <a:p>
            <a:pPr algn="l"/>
            <a:r>
              <a:rPr lang="nl-NL" b="1" dirty="0"/>
              <a:t>TE WATER GERAAKT</a:t>
            </a:r>
          </a:p>
        </p:txBody>
      </p:sp>
      <p:pic>
        <p:nvPicPr>
          <p:cNvPr id="5" name="Tijdelijke aanduiding voor afbeelding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6" r="28956"/>
          <a:stretch>
            <a:fillRect/>
          </a:stretch>
        </p:blipFill>
        <p:spPr>
          <a:xfrm>
            <a:off x="7740371" y="235694"/>
            <a:ext cx="2746849" cy="4120277"/>
          </a:xfrm>
        </p:spPr>
      </p:pic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13360" y="1440493"/>
            <a:ext cx="6528214" cy="4428495"/>
          </a:xfrm>
        </p:spPr>
        <p:txBody>
          <a:bodyPr/>
          <a:lstStyle/>
          <a:p>
            <a:endParaRPr lang="nl-NL" dirty="0"/>
          </a:p>
          <a:p>
            <a:r>
              <a:rPr lang="nl-NL" sz="3600" b="1" dirty="0"/>
              <a:t>ONDERKOELING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sz="2400" b="1" dirty="0"/>
              <a:t>WIKKELEN IN ISOLATIEDEKEN MET GOUDKLEURIGE ZIJDE NAAR BUITEN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sz="2400" b="1" dirty="0"/>
              <a:t>OOK HET HOOFD!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nl-NL" sz="2400" b="1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415" y="4562167"/>
            <a:ext cx="3860277" cy="217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6561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B53DCA-2690-C8BF-1321-22EAEB2F5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OVERVERHITTING (</a:t>
            </a:r>
            <a:r>
              <a:rPr lang="nl-NL" dirty="0" err="1"/>
              <a:t>hitteuitputting</a:t>
            </a:r>
            <a:r>
              <a:rPr lang="nl-NL" dirty="0"/>
              <a:t>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508947E-EE28-38DC-6A00-A936162583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b="1" dirty="0"/>
              <a:t>Uit de zon</a:t>
            </a:r>
          </a:p>
          <a:p>
            <a:r>
              <a:rPr lang="nl-NL" b="1" dirty="0"/>
              <a:t>Schaduw scheppen met isolatiedeken (zilveren kant buiten)</a:t>
            </a:r>
          </a:p>
          <a:p>
            <a:r>
              <a:rPr lang="nl-NL" b="1" dirty="0"/>
              <a:t>Warme kleding uit</a:t>
            </a:r>
          </a:p>
          <a:p>
            <a:r>
              <a:rPr lang="nl-NL" b="1" dirty="0"/>
              <a:t>Koelen met natte </a:t>
            </a:r>
            <a:r>
              <a:rPr lang="nl-NL" b="1" dirty="0" err="1"/>
              <a:t>compressen</a:t>
            </a:r>
            <a:r>
              <a:rPr lang="nl-NL" b="1" dirty="0"/>
              <a:t> (hals, oksels, liezen en knieholtes)</a:t>
            </a:r>
          </a:p>
          <a:p>
            <a:endParaRPr lang="nl-NL" b="1" dirty="0"/>
          </a:p>
          <a:p>
            <a:pPr marL="0" indent="0">
              <a:buNone/>
            </a:pPr>
            <a:r>
              <a:rPr lang="nl-NL" b="1" dirty="0"/>
              <a:t>Bij bewustzijnsstoornis en/of moeite met ademen: 112 !</a:t>
            </a:r>
          </a:p>
        </p:txBody>
      </p:sp>
    </p:spTree>
    <p:extLst>
      <p:ext uri="{BB962C8B-B14F-4D97-AF65-F5344CB8AC3E}">
        <p14:creationId xmlns:p14="http://schemas.microsoft.com/office/powerpoint/2010/main" val="18534126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kaart&#10;&#10;Automatisch gegenereerde beschrijving">
            <a:extLst>
              <a:ext uri="{FF2B5EF4-FFF2-40B4-BE49-F238E27FC236}">
                <a16:creationId xmlns:a16="http://schemas.microsoft.com/office/drawing/2014/main" id="{297C7DAB-723E-3510-9F0C-D2D9EBA824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3328" y="1269634"/>
            <a:ext cx="6189404" cy="4318732"/>
          </a:xfrm>
          <a:prstGeom prst="rect">
            <a:avLst/>
          </a:prstGeom>
        </p:spPr>
      </p:pic>
      <p:pic>
        <p:nvPicPr>
          <p:cNvPr id="5" name="Afbeelding 4" descr="Afbeelding met kaart&#10;&#10;Automatisch gegenereerde beschrijving">
            <a:extLst>
              <a:ext uri="{FF2B5EF4-FFF2-40B4-BE49-F238E27FC236}">
                <a16:creationId xmlns:a16="http://schemas.microsoft.com/office/drawing/2014/main" id="{9CEF5F19-BEED-9E9E-8B0B-5F8123FC15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83649" y="1232900"/>
            <a:ext cx="6189406" cy="4392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8848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FC60A2-32D1-CF50-39C6-7B4B294E8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-78658"/>
            <a:ext cx="10353761" cy="2014579"/>
          </a:xfrm>
        </p:spPr>
        <p:txBody>
          <a:bodyPr/>
          <a:lstStyle/>
          <a:p>
            <a:r>
              <a:rPr lang="nl-NL" dirty="0"/>
              <a:t>ALLERGIE VOOR NOTEN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C96928C-DE51-F57E-9F07-B477353C79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641987"/>
            <a:ext cx="10353762" cy="4149213"/>
          </a:xfrm>
        </p:spPr>
        <p:txBody>
          <a:bodyPr/>
          <a:lstStyle/>
          <a:p>
            <a:pPr marL="0" indent="0">
              <a:buNone/>
            </a:pPr>
            <a:r>
              <a:rPr lang="nl-NL" b="1" dirty="0"/>
              <a:t>Mogelijke (kruis)allergie voor de zaden van de SPRINGBALSEMIEN</a:t>
            </a:r>
          </a:p>
          <a:p>
            <a:pPr marL="0" indent="0">
              <a:buNone/>
            </a:pPr>
            <a:r>
              <a:rPr lang="nl-NL" b="1" dirty="0"/>
              <a:t>Dus uitvragen!</a:t>
            </a:r>
          </a:p>
        </p:txBody>
      </p:sp>
      <p:pic>
        <p:nvPicPr>
          <p:cNvPr id="5" name="Afbeelding 4" descr="Afbeelding met buiten, plant, boom&#10;&#10;Automatisch gegenereerde beschrijving">
            <a:extLst>
              <a:ext uri="{FF2B5EF4-FFF2-40B4-BE49-F238E27FC236}">
                <a16:creationId xmlns:a16="http://schemas.microsoft.com/office/drawing/2014/main" id="{94CEFC08-9155-B2C6-425D-F6EB932960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443" y="2753031"/>
            <a:ext cx="4786999" cy="3590249"/>
          </a:xfrm>
          <a:prstGeom prst="rect">
            <a:avLst/>
          </a:prstGeom>
        </p:spPr>
      </p:pic>
      <p:pic>
        <p:nvPicPr>
          <p:cNvPr id="7" name="Afbeelding 6" descr="Afbeelding met persoon, buiten, hand, plant&#10;&#10;Automatisch gegenereerde beschrijving">
            <a:extLst>
              <a:ext uri="{FF2B5EF4-FFF2-40B4-BE49-F238E27FC236}">
                <a16:creationId xmlns:a16="http://schemas.microsoft.com/office/drawing/2014/main" id="{551D0780-AA02-A06A-1CCD-55B3B1000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675" y="2753032"/>
            <a:ext cx="5577908" cy="3590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2980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2614"/>
            <a:ext cx="12449907" cy="960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5260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1905"/>
          </a:xfrm>
        </p:spPr>
        <p:txBody>
          <a:bodyPr>
            <a:normAutofit/>
          </a:bodyPr>
          <a:lstStyle/>
          <a:p>
            <a:pPr algn="ctr"/>
            <a:r>
              <a:rPr lang="nl-NL" b="1" dirty="0"/>
              <a:t>GEEN EHBO-SETJE AANWEZIG?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23" y="1373766"/>
            <a:ext cx="5565176" cy="3703372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442" y="1373766"/>
            <a:ext cx="5380442" cy="3703372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530823" y="5473874"/>
            <a:ext cx="112730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                             </a:t>
            </a:r>
            <a:r>
              <a:rPr lang="nl-NL" sz="2800" b="1" dirty="0"/>
              <a:t>weegbreeblad                                                   kleefkruid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618398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375" y="2386796"/>
            <a:ext cx="914309" cy="1590351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313151" y="563671"/>
            <a:ext cx="7866345" cy="8586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b="1" dirty="0"/>
              <a:t>RODE KRUIS  EHBO  APP</a:t>
            </a:r>
          </a:p>
          <a:p>
            <a:pPr algn="ctr"/>
            <a:r>
              <a:rPr lang="nl-NL" sz="2400" b="1" dirty="0"/>
              <a:t>(gratis)</a:t>
            </a:r>
          </a:p>
          <a:p>
            <a:pPr algn="ctr"/>
            <a:endParaRPr lang="nl-NL" sz="48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b="1" dirty="0"/>
              <a:t>GESPROKEN INSTRUCTIE BIJ ERNSTIGE ZAKEN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b="1" dirty="0"/>
              <a:t>GESCHREVEN INSTRUCTIE BIJ DIVERSE SITUATIES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b="1" dirty="0"/>
              <a:t>VERWIJZING NAAR ONLINE CURSUSSEN</a:t>
            </a:r>
          </a:p>
          <a:p>
            <a:r>
              <a:rPr lang="nl-NL" sz="2400" b="1" dirty="0"/>
              <a:t>               (EHBO outdoor  :  15 euro)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400" b="1" dirty="0"/>
          </a:p>
          <a:p>
            <a:endParaRPr lang="nl-NL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400" b="1" dirty="0"/>
          </a:p>
          <a:p>
            <a:endParaRPr lang="nl-NL" sz="2400" b="1" dirty="0"/>
          </a:p>
          <a:p>
            <a:endParaRPr lang="nl-NL" sz="2400" b="1" dirty="0"/>
          </a:p>
          <a:p>
            <a:endParaRPr lang="nl-NL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400" b="1" dirty="0"/>
          </a:p>
          <a:p>
            <a:endParaRPr lang="nl-NL" sz="2400" b="1" dirty="0"/>
          </a:p>
          <a:p>
            <a:endParaRPr lang="nl-NL" sz="2400" b="1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84CA112-525D-4C6E-308F-8DDE01553F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255" y="481779"/>
            <a:ext cx="2800970" cy="606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554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-829733"/>
            <a:ext cx="13174133" cy="911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5664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-187889"/>
            <a:ext cx="10515600" cy="1352810"/>
          </a:xfrm>
        </p:spPr>
        <p:txBody>
          <a:bodyPr/>
          <a:lstStyle/>
          <a:p>
            <a:pPr algn="ctr"/>
            <a:r>
              <a:rPr lang="nl-NL" b="1" dirty="0"/>
              <a:t>EHBO - set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747252"/>
            <a:ext cx="10515600" cy="6110748"/>
          </a:xfrm>
        </p:spPr>
        <p:txBody>
          <a:bodyPr>
            <a:normAutofit fontScale="77500" lnSpcReduction="20000"/>
          </a:bodyPr>
          <a:lstStyle/>
          <a:p>
            <a:r>
              <a:rPr lang="nl-NL" dirty="0"/>
              <a:t>2 x Gaaskompressen 5 x 8,5 cm</a:t>
            </a:r>
          </a:p>
          <a:p>
            <a:r>
              <a:rPr lang="nl-NL" dirty="0"/>
              <a:t>1 x Zalfgaaskompres 7,5 x 10 cm</a:t>
            </a:r>
          </a:p>
          <a:p>
            <a:r>
              <a:rPr lang="nl-NL" dirty="0"/>
              <a:t>6 x </a:t>
            </a:r>
            <a:r>
              <a:rPr lang="nl-NL" dirty="0" err="1"/>
              <a:t>Wondhechtstrips</a:t>
            </a:r>
            <a:endParaRPr lang="nl-NL" dirty="0"/>
          </a:p>
          <a:p>
            <a:r>
              <a:rPr lang="nl-NL" dirty="0"/>
              <a:t>12 x </a:t>
            </a:r>
            <a:r>
              <a:rPr lang="nl-NL" dirty="0" err="1"/>
              <a:t>Pleisterstrips</a:t>
            </a:r>
            <a:endParaRPr lang="nl-NL" dirty="0"/>
          </a:p>
          <a:p>
            <a:r>
              <a:rPr lang="nl-NL" dirty="0"/>
              <a:t>1 x  Hechtpleister 1 m x 1,25 cm</a:t>
            </a:r>
          </a:p>
          <a:p>
            <a:r>
              <a:rPr lang="nl-NL" dirty="0"/>
              <a:t>1 x Wondsnelverband </a:t>
            </a:r>
            <a:r>
              <a:rPr lang="nl-NL" dirty="0" err="1"/>
              <a:t>nr</a:t>
            </a:r>
            <a:r>
              <a:rPr lang="nl-NL" dirty="0"/>
              <a:t> 2  6 x 8 cm </a:t>
            </a:r>
            <a:r>
              <a:rPr lang="nl-NL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(worden er 3)</a:t>
            </a:r>
            <a:endParaRPr lang="nl-NL" dirty="0"/>
          </a:p>
          <a:p>
            <a:r>
              <a:rPr lang="nl-NL" dirty="0"/>
              <a:t>1 x Mitella</a:t>
            </a:r>
          </a:p>
          <a:p>
            <a:r>
              <a:rPr lang="nl-NL" dirty="0"/>
              <a:t>1 x Isoleerdeken</a:t>
            </a:r>
          </a:p>
          <a:p>
            <a:r>
              <a:rPr lang="nl-NL" dirty="0"/>
              <a:t>2 x Elastische fixatiewindsel 4 m x 6 cm </a:t>
            </a:r>
            <a:r>
              <a:rPr lang="nl-NL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(</a:t>
            </a:r>
            <a:r>
              <a:rPr lang="nl-NL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gaan eruit)</a:t>
            </a:r>
            <a:endParaRPr lang="nl-NL" dirty="0"/>
          </a:p>
          <a:p>
            <a:r>
              <a:rPr lang="nl-NL" dirty="0"/>
              <a:t>1 x Wegwerphandschoenen (paar)</a:t>
            </a:r>
          </a:p>
          <a:p>
            <a:r>
              <a:rPr lang="nl-NL" dirty="0"/>
              <a:t>1 x eilandpleister 8 x 10 cm</a:t>
            </a:r>
          </a:p>
          <a:p>
            <a:r>
              <a:rPr lang="nl-NL" dirty="0"/>
              <a:t>1 x Niet verklevend </a:t>
            </a:r>
            <a:r>
              <a:rPr lang="nl-NL" dirty="0" err="1"/>
              <a:t>wondcompres</a:t>
            </a:r>
            <a:r>
              <a:rPr lang="nl-NL" dirty="0"/>
              <a:t> 10 x 10 cm</a:t>
            </a:r>
          </a:p>
          <a:p>
            <a:r>
              <a:rPr lang="nl-NL" dirty="0"/>
              <a:t>4 x Alcoholdoekjes en 1 x Reinigingsdoekje  </a:t>
            </a:r>
            <a:r>
              <a:rPr lang="nl-NL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(worden vervangen door  1 flacon </a:t>
            </a:r>
            <a:r>
              <a:rPr lang="nl-NL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Hibicet</a:t>
            </a:r>
            <a:r>
              <a:rPr lang="nl-NL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)</a:t>
            </a:r>
            <a:endParaRPr lang="nl-NL" dirty="0"/>
          </a:p>
          <a:p>
            <a:r>
              <a:rPr lang="nl-NL" dirty="0"/>
              <a:t>1 x splinterpincet en 1 x verbandschaartje</a:t>
            </a:r>
          </a:p>
          <a:p>
            <a:r>
              <a:rPr lang="nl-NL" b="1" dirty="0"/>
              <a:t>1 </a:t>
            </a:r>
            <a:r>
              <a:rPr lang="nl-NL" dirty="0"/>
              <a:t>x </a:t>
            </a:r>
            <a:r>
              <a:rPr lang="nl-NL" dirty="0" err="1"/>
              <a:t>Vingerbob</a:t>
            </a:r>
            <a:endParaRPr lang="nl-NL" dirty="0"/>
          </a:p>
          <a:p>
            <a:r>
              <a:rPr lang="nl-NL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1x  Ideaal windsel 5 m x 8 cm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3410168" y="6972082"/>
            <a:ext cx="912660" cy="684495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4031" y="2100062"/>
            <a:ext cx="2969342" cy="2969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3081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571" y="-1"/>
            <a:ext cx="12654641" cy="713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5013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23304"/>
            <a:ext cx="12192000" cy="12858114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608576" y="1022555"/>
            <a:ext cx="6364224" cy="2259263"/>
          </a:xfrm>
        </p:spPr>
        <p:txBody>
          <a:bodyPr>
            <a:normAutofit fontScale="90000"/>
          </a:bodyPr>
          <a:lstStyle/>
          <a:p>
            <a:pPr algn="ctr"/>
            <a:r>
              <a:rPr lang="nl-NL" sz="6000" b="1" dirty="0"/>
              <a:t>EINDE</a:t>
            </a:r>
            <a:br>
              <a:rPr lang="nl-NL" sz="6000" b="1" dirty="0"/>
            </a:br>
            <a:r>
              <a:rPr lang="nl-NL" sz="3600" b="1" dirty="0"/>
              <a:t>BEDANKT VOOR DE INZET!</a:t>
            </a:r>
            <a:br>
              <a:rPr lang="nl-NL" sz="3600" b="1" dirty="0"/>
            </a:br>
            <a:r>
              <a:rPr lang="nl-NL" sz="3600" b="1" dirty="0" err="1"/>
              <a:t>VEILiGE</a:t>
            </a:r>
            <a:r>
              <a:rPr lang="nl-NL" sz="3600" b="1" dirty="0"/>
              <a:t> TOCHTEN GEWENST!</a:t>
            </a:r>
            <a:br>
              <a:rPr lang="nl-NL" sz="3600" b="1" dirty="0"/>
            </a:br>
            <a:br>
              <a:rPr lang="nl-NL" sz="3600" b="1" dirty="0"/>
            </a:br>
            <a:r>
              <a:rPr lang="nl-NL" sz="3600" b="1" dirty="0"/>
              <a:t>WEL THUIS </a:t>
            </a:r>
            <a:r>
              <a:rPr lang="nl-NL" sz="3600" dirty="0"/>
              <a:t>!</a:t>
            </a:r>
            <a:endParaRPr lang="nl-NL" sz="6000" b="1" dirty="0"/>
          </a:p>
        </p:txBody>
      </p:sp>
    </p:spTree>
    <p:extLst>
      <p:ext uri="{BB962C8B-B14F-4D97-AF65-F5344CB8AC3E}">
        <p14:creationId xmlns:p14="http://schemas.microsoft.com/office/powerpoint/2010/main" val="23452532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5A39A87-F788-80EF-199C-831CA93F6A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399" y="-196645"/>
            <a:ext cx="6209399" cy="1214882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3EBAC767-3C21-73C5-549B-3166D965CA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750" y="-5166855"/>
            <a:ext cx="6146037" cy="12024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4176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1651818" y="609600"/>
            <a:ext cx="11523406" cy="1326321"/>
          </a:xfrm>
        </p:spPr>
        <p:txBody>
          <a:bodyPr/>
          <a:lstStyle/>
          <a:p>
            <a:r>
              <a:rPr lang="nl-NL" b="1" dirty="0"/>
              <a:t>EEN SLIMME APP: 112 app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96645" y="2096064"/>
            <a:ext cx="7865807" cy="3695136"/>
          </a:xfrm>
        </p:spPr>
        <p:txBody>
          <a:bodyPr/>
          <a:lstStyle/>
          <a:p>
            <a:r>
              <a:rPr lang="nl-NL" b="1" dirty="0"/>
              <a:t>GRATIS!</a:t>
            </a:r>
          </a:p>
          <a:p>
            <a:r>
              <a:rPr lang="nl-NL" b="1" dirty="0"/>
              <a:t>INTERNET OP DE SMARTPHONE IS VEREIST</a:t>
            </a:r>
          </a:p>
          <a:p>
            <a:r>
              <a:rPr lang="nl-NL" b="1" dirty="0"/>
              <a:t>GOOGLE MAPS MOET AAN STAAN</a:t>
            </a:r>
          </a:p>
          <a:p>
            <a:r>
              <a:rPr lang="nl-NL" b="1" dirty="0"/>
              <a:t>MET ÉÉN DRUK OP DE KNOP VERBINDING MET  112</a:t>
            </a:r>
          </a:p>
          <a:p>
            <a:r>
              <a:rPr lang="nl-NL" b="1" dirty="0"/>
              <a:t>DE ALARMCENTRALE ZIET DAN  WAAR JE JE BEVINDT!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EA6334A-E087-FA07-DE20-9154DAB41F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7941" y="304800"/>
            <a:ext cx="2887294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6362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BELANGRIJKE  VUISTREGELS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b="1" dirty="0"/>
              <a:t>Slachtoffer in principe zelf houding laten bepalen</a:t>
            </a:r>
          </a:p>
          <a:p>
            <a:r>
              <a:rPr lang="nl-NL" b="1" dirty="0"/>
              <a:t>Mogelijk wervelletsel : NIET BEWEGEN</a:t>
            </a:r>
          </a:p>
          <a:p>
            <a:r>
              <a:rPr lang="nl-NL" b="1" dirty="0"/>
              <a:t>Benauwdheid: NIET PLATLIGGEN  zo nodig  112!</a:t>
            </a:r>
          </a:p>
          <a:p>
            <a:r>
              <a:rPr lang="nl-NL" b="1" dirty="0"/>
              <a:t>Hevig bloedverlies:  112!  LIGGEN EN DRUKKEN OP DE WOND</a:t>
            </a:r>
          </a:p>
          <a:p>
            <a:r>
              <a:rPr lang="nl-NL" b="1" dirty="0"/>
              <a:t>Stoornissen in het bewustzijn: 112!  LIGGEN OF ONDERSTEUNEN BIJ ZITTEN</a:t>
            </a:r>
          </a:p>
          <a:p>
            <a:r>
              <a:rPr lang="nl-NL" b="1" dirty="0"/>
              <a:t>Beschermen tegen weersinvloeden:  ISOLATIEDEKEN!</a:t>
            </a:r>
          </a:p>
          <a:p>
            <a:r>
              <a:rPr lang="nl-NL" b="1" dirty="0"/>
              <a:t>Braken en rugligging:  SNEL OP DE ZIJ DRAAIEN</a:t>
            </a:r>
          </a:p>
        </p:txBody>
      </p:sp>
    </p:spTree>
    <p:extLst>
      <p:ext uri="{BB962C8B-B14F-4D97-AF65-F5344CB8AC3E}">
        <p14:creationId xmlns:p14="http://schemas.microsoft.com/office/powerpoint/2010/main" val="10591965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898" y="1"/>
            <a:ext cx="6414102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678425" y="609600"/>
            <a:ext cx="7525426" cy="1710813"/>
          </a:xfrm>
        </p:spPr>
        <p:txBody>
          <a:bodyPr>
            <a:normAutofit/>
          </a:bodyPr>
          <a:lstStyle/>
          <a:p>
            <a:pPr algn="ctr"/>
            <a:r>
              <a:rPr lang="nl-NL" b="1" dirty="0" err="1"/>
              <a:t>Reddingsdeken</a:t>
            </a:r>
            <a:br>
              <a:rPr lang="nl-NL" b="1" dirty="0"/>
            </a:br>
            <a:r>
              <a:rPr lang="nl-NL" b="1" dirty="0"/>
              <a:t>(isolatiedeken)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2418142" y="4719484"/>
            <a:ext cx="491612" cy="950040"/>
          </a:xfrm>
        </p:spPr>
      </p:sp>
      <p:sp>
        <p:nvSpPr>
          <p:cNvPr id="5" name="Tijdelijke aanduiding voor tekst 4"/>
          <p:cNvSpPr>
            <a:spLocks noGrp="1"/>
          </p:cNvSpPr>
          <p:nvPr>
            <p:ph type="body" sz="half" idx="2"/>
          </p:nvPr>
        </p:nvSpPr>
        <p:spPr>
          <a:xfrm>
            <a:off x="-845573" y="2971800"/>
            <a:ext cx="7694318" cy="2819400"/>
          </a:xfrm>
        </p:spPr>
        <p:txBody>
          <a:bodyPr>
            <a:normAutofit fontScale="92500" lnSpcReduction="20000"/>
          </a:bodyPr>
          <a:lstStyle/>
          <a:p>
            <a:endParaRPr lang="nl-NL" dirty="0"/>
          </a:p>
          <a:p>
            <a:r>
              <a:rPr lang="nl-NL" sz="2400" b="1" dirty="0"/>
              <a:t>Onderkoeling:   goud buiten</a:t>
            </a:r>
          </a:p>
          <a:p>
            <a:r>
              <a:rPr lang="nl-NL" sz="2400" b="1" dirty="0"/>
              <a:t>Oververhitting: zilver buiten</a:t>
            </a:r>
          </a:p>
          <a:p>
            <a:endParaRPr lang="nl-NL" sz="2400" b="1" dirty="0"/>
          </a:p>
          <a:p>
            <a:r>
              <a:rPr lang="nl-NL" sz="2400" b="1" dirty="0"/>
              <a:t>Brandbaar!</a:t>
            </a:r>
          </a:p>
          <a:p>
            <a:r>
              <a:rPr lang="nl-NL" sz="2400" b="1" dirty="0"/>
              <a:t>Geleidend: niet bij onweer! </a:t>
            </a:r>
          </a:p>
          <a:p>
            <a:endParaRPr lang="nl-NL" sz="2400" b="1" dirty="0"/>
          </a:p>
        </p:txBody>
      </p:sp>
    </p:spTree>
    <p:extLst>
      <p:ext uri="{BB962C8B-B14F-4D97-AF65-F5344CB8AC3E}">
        <p14:creationId xmlns:p14="http://schemas.microsoft.com/office/powerpoint/2010/main" val="4189343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3795" y="314632"/>
            <a:ext cx="10353761" cy="1621289"/>
          </a:xfrm>
        </p:spPr>
        <p:txBody>
          <a:bodyPr/>
          <a:lstStyle/>
          <a:p>
            <a:r>
              <a:rPr lang="nl-NL" b="1" dirty="0"/>
              <a:t>IN DE RUGZAK !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30942" y="1825625"/>
            <a:ext cx="11061290" cy="4351338"/>
          </a:xfrm>
        </p:spPr>
        <p:txBody>
          <a:bodyPr/>
          <a:lstStyle/>
          <a:p>
            <a:r>
              <a:rPr lang="nl-NL" b="1" dirty="0"/>
              <a:t>EHBO –tasje</a:t>
            </a:r>
          </a:p>
          <a:p>
            <a:r>
              <a:rPr lang="nl-NL" b="1" dirty="0"/>
              <a:t>OPGELADEN MOBIELE TELEFOON </a:t>
            </a:r>
          </a:p>
          <a:p>
            <a:pPr marL="0" indent="0">
              <a:buNone/>
            </a:pPr>
            <a:r>
              <a:rPr lang="nl-NL" b="1" dirty="0"/>
              <a:t>                       INTERNET: GOOGLE MAPS</a:t>
            </a:r>
          </a:p>
          <a:p>
            <a:pPr marL="0" indent="0">
              <a:buNone/>
            </a:pPr>
            <a:r>
              <a:rPr lang="nl-NL" b="1" dirty="0"/>
              <a:t>                       112 APP   en   RODE KRUIS EHBO APP</a:t>
            </a:r>
          </a:p>
          <a:p>
            <a:r>
              <a:rPr lang="nl-NL" b="1" dirty="0"/>
              <a:t>OUDE SCHONE THEEDOEK</a:t>
            </a:r>
          </a:p>
          <a:p>
            <a:r>
              <a:rPr lang="nl-NL" b="1" dirty="0"/>
              <a:t>FLESJE WATER</a:t>
            </a:r>
          </a:p>
          <a:p>
            <a:r>
              <a:rPr lang="nl-NL" b="1" dirty="0"/>
              <a:t>PAAR TABLETTEN DEXTROPUR en PARACETAMOL</a:t>
            </a:r>
          </a:p>
          <a:p>
            <a:r>
              <a:rPr lang="nl-NL" b="1" dirty="0"/>
              <a:t>CALAMITEITENKAART</a:t>
            </a:r>
          </a:p>
        </p:txBody>
      </p:sp>
    </p:spTree>
    <p:extLst>
      <p:ext uri="{BB962C8B-B14F-4D97-AF65-F5344CB8AC3E}">
        <p14:creationId xmlns:p14="http://schemas.microsoft.com/office/powerpoint/2010/main" val="1594464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484909" y="1343890"/>
            <a:ext cx="5763491" cy="2757055"/>
          </a:xfrm>
        </p:spPr>
        <p:txBody>
          <a:bodyPr>
            <a:normAutofit/>
          </a:bodyPr>
          <a:lstStyle/>
          <a:p>
            <a:pPr algn="ctr"/>
            <a:r>
              <a:rPr lang="nl-NL" sz="2400" b="1" dirty="0"/>
              <a:t>VERSLIKKING OP DE STERLING</a:t>
            </a:r>
            <a:br>
              <a:rPr lang="nl-NL" sz="3600" b="1" dirty="0"/>
            </a:br>
            <a:br>
              <a:rPr lang="nl-NL" sz="3600" b="1" dirty="0"/>
            </a:br>
            <a:r>
              <a:rPr lang="nl-NL" sz="3600" b="1" dirty="0"/>
              <a:t>DREIGENDE</a:t>
            </a:r>
            <a:br>
              <a:rPr lang="nl-NL" sz="3600" b="1" dirty="0"/>
            </a:br>
            <a:r>
              <a:rPr lang="nl-NL" sz="3600" b="1" dirty="0"/>
              <a:t>VERSTIKKING</a:t>
            </a:r>
            <a:br>
              <a:rPr lang="nl-NL" sz="3600" b="1" dirty="0"/>
            </a:br>
            <a:r>
              <a:rPr lang="nl-NL" sz="3600" b="1" dirty="0"/>
              <a:t> </a:t>
            </a:r>
          </a:p>
        </p:txBody>
      </p:sp>
      <p:sp>
        <p:nvSpPr>
          <p:cNvPr id="6" name="Tijdelijke aanduiding voor afbeelding 5"/>
          <p:cNvSpPr>
            <a:spLocks noGrp="1"/>
          </p:cNvSpPr>
          <p:nvPr>
            <p:ph type="pic" idx="1"/>
          </p:nvPr>
        </p:nvSpPr>
        <p:spPr/>
      </p:sp>
      <p:sp>
        <p:nvSpPr>
          <p:cNvPr id="7" name="Tijdelijke aanduiding voor tekst 6"/>
          <p:cNvSpPr>
            <a:spLocks noGrp="1"/>
          </p:cNvSpPr>
          <p:nvPr>
            <p:ph type="body" sz="half" idx="2"/>
          </p:nvPr>
        </p:nvSpPr>
        <p:spPr>
          <a:xfrm>
            <a:off x="839788" y="3948545"/>
            <a:ext cx="3932237" cy="2743199"/>
          </a:xfrm>
        </p:spPr>
        <p:txBody>
          <a:bodyPr/>
          <a:lstStyle/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25823" y="783983"/>
            <a:ext cx="7150160" cy="558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6066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TM04033921[[fn=Damast]]</Template>
  <TotalTime>1205</TotalTime>
  <Words>970</Words>
  <Application>Microsoft Office PowerPoint</Application>
  <PresentationFormat>Breedbeeld</PresentationFormat>
  <Paragraphs>222</Paragraphs>
  <Slides>37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37</vt:i4>
      </vt:variant>
    </vt:vector>
  </HeadingPairs>
  <TitlesOfParts>
    <vt:vector size="42" baseType="lpstr">
      <vt:lpstr>Arial</vt:lpstr>
      <vt:lpstr>Bookman Old Style</vt:lpstr>
      <vt:lpstr>Calibri</vt:lpstr>
      <vt:lpstr>Rockwell</vt:lpstr>
      <vt:lpstr>Damask</vt:lpstr>
      <vt:lpstr>EHBO voor de biesboschgids                                                      januari 2023</vt:lpstr>
      <vt:lpstr>ALGEMEEN</vt:lpstr>
      <vt:lpstr>PowerPoint-presentatie</vt:lpstr>
      <vt:lpstr>PowerPoint-presentatie</vt:lpstr>
      <vt:lpstr>EEN SLIMME APP: 112 app</vt:lpstr>
      <vt:lpstr>BELANGRIJKE  VUISTREGELS</vt:lpstr>
      <vt:lpstr>Reddingsdeken (isolatiedeken)</vt:lpstr>
      <vt:lpstr>IN DE RUGZAK !</vt:lpstr>
      <vt:lpstr>VERSLIKKING OP DE STERLING  DREIGENDE VERSTIKKING  </vt:lpstr>
      <vt:lpstr>DREIGENDE VERSTIKKING</vt:lpstr>
      <vt:lpstr>GESTRUIKELD IN FLUISTERBOOT   WOND arm of been</vt:lpstr>
      <vt:lpstr>WONDBEHANDELING</vt:lpstr>
      <vt:lpstr>GEVALLEN MET HOOFD OP IJS    BEWUSTELOOS? </vt:lpstr>
      <vt:lpstr>BEWUSTELOOS</vt:lpstr>
      <vt:lpstr>     UIT DE BOOM GEVALLEN         ARM GEBROKEN?</vt:lpstr>
      <vt:lpstr>MOGELIJKE BOTBREUK ARM</vt:lpstr>
      <vt:lpstr>Vinger bekneld</vt:lpstr>
      <vt:lpstr>LETSEL VINGERTOP</vt:lpstr>
      <vt:lpstr>PowerPoint-presentatie</vt:lpstr>
      <vt:lpstr>OEFENEN !          2 x 30 minuten !</vt:lpstr>
      <vt:lpstr>NOG ENKELE AANDACHTSPUNTEN</vt:lpstr>
      <vt:lpstr>pauze</vt:lpstr>
      <vt:lpstr> </vt:lpstr>
      <vt:lpstr>BRANDWOND</vt:lpstr>
      <vt:lpstr>neusbloeding</vt:lpstr>
      <vt:lpstr>REUZENBERENKLauw </vt:lpstr>
      <vt:lpstr>INSEKTENSTEKEN</vt:lpstr>
      <vt:lpstr>TE WATER GERAAKT</vt:lpstr>
      <vt:lpstr>OVERVERHITTING (hitteuitputting)</vt:lpstr>
      <vt:lpstr>ALLERGIE VOOR NOTEN</vt:lpstr>
      <vt:lpstr>PowerPoint-presentatie</vt:lpstr>
      <vt:lpstr>GEEN EHBO-SETJE AANWEZIG?</vt:lpstr>
      <vt:lpstr>PowerPoint-presentatie</vt:lpstr>
      <vt:lpstr>PowerPoint-presentatie</vt:lpstr>
      <vt:lpstr>EHBO - set</vt:lpstr>
      <vt:lpstr>PowerPoint-presentatie</vt:lpstr>
      <vt:lpstr>EINDE BEDANKT VOOR DE INZET! VEILiGE TOCHTEN GEWENST!  WEL THUIS !</vt:lpstr>
    </vt:vector>
  </TitlesOfParts>
  <Company>Den Spike Unattendeds © 2015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ONWEL OP DE STERLING</dc:title>
  <dc:creator>Eigenaar</dc:creator>
  <cp:lastModifiedBy>Fam. Schook</cp:lastModifiedBy>
  <cp:revision>122</cp:revision>
  <dcterms:created xsi:type="dcterms:W3CDTF">2018-12-16T16:35:01Z</dcterms:created>
  <dcterms:modified xsi:type="dcterms:W3CDTF">2023-01-29T10:11:59Z</dcterms:modified>
</cp:coreProperties>
</file>