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57" r:id="rId4"/>
    <p:sldId id="259" r:id="rId5"/>
    <p:sldId id="258" r:id="rId6"/>
    <p:sldId id="262" r:id="rId7"/>
    <p:sldId id="261" r:id="rId8"/>
    <p:sldId id="270" r:id="rId9"/>
    <p:sldId id="260" r:id="rId10"/>
    <p:sldId id="279" r:id="rId11"/>
    <p:sldId id="263" r:id="rId12"/>
    <p:sldId id="275" r:id="rId13"/>
    <p:sldId id="264" r:id="rId14"/>
    <p:sldId id="269" r:id="rId15"/>
    <p:sldId id="272" r:id="rId16"/>
    <p:sldId id="280" r:id="rId17"/>
    <p:sldId id="274" r:id="rId18"/>
    <p:sldId id="265" r:id="rId19"/>
    <p:sldId id="277" r:id="rId20"/>
    <p:sldId id="281" r:id="rId21"/>
    <p:sldId id="266" r:id="rId22"/>
    <p:sldId id="283" r:id="rId23"/>
    <p:sldId id="271" r:id="rId24"/>
    <p:sldId id="282" r:id="rId25"/>
    <p:sldId id="267" r:id="rId26"/>
    <p:sldId id="276" r:id="rId27"/>
    <p:sldId id="268" r:id="rId28"/>
    <p:sldId id="27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f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f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f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fif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fif"/><Relationship Id="rId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sz="6000" b="1" dirty="0"/>
              <a:t>5</a:t>
            </a:r>
            <a:r>
              <a:rPr lang="nl-NL" sz="6000" b="1" dirty="0" smtClean="0"/>
              <a:t>0 jaar Biesbosch:</a:t>
            </a:r>
            <a:br>
              <a:rPr lang="nl-NL" sz="6000" b="1" dirty="0" smtClean="0"/>
            </a:br>
            <a:r>
              <a:rPr lang="nl-NL" sz="4800" dirty="0" smtClean="0"/>
              <a:t>van zorgenkind </a:t>
            </a:r>
            <a:br>
              <a:rPr lang="nl-NL" sz="4800" dirty="0" smtClean="0"/>
            </a:br>
            <a:r>
              <a:rPr lang="nl-NL" sz="4800" dirty="0" smtClean="0"/>
              <a:t>naar Nationaal Park</a:t>
            </a:r>
            <a:endParaRPr lang="nl-NL" sz="4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07067" y="4281493"/>
            <a:ext cx="7766936" cy="1979264"/>
          </a:xfrm>
        </p:spPr>
        <p:txBody>
          <a:bodyPr>
            <a:normAutofit/>
          </a:bodyPr>
          <a:lstStyle/>
          <a:p>
            <a:pPr algn="ctr"/>
            <a:endParaRPr lang="nl-NL" dirty="0" smtClean="0"/>
          </a:p>
          <a:p>
            <a:pPr algn="ctr"/>
            <a:r>
              <a:rPr lang="nl-NL" sz="2400" dirty="0" smtClean="0"/>
              <a:t>Lezing 5 november 2024 voor de </a:t>
            </a:r>
          </a:p>
          <a:p>
            <a:pPr algn="ctr"/>
            <a:r>
              <a:rPr lang="nl-NL" sz="2400" dirty="0" smtClean="0"/>
              <a:t>Vereniging Vrijwilligers Hollandse Biesbosch</a:t>
            </a:r>
          </a:p>
          <a:p>
            <a:pPr algn="ctr"/>
            <a:r>
              <a:rPr lang="nl-NL" sz="2400" dirty="0" smtClean="0"/>
              <a:t>door </a:t>
            </a:r>
            <a:r>
              <a:rPr lang="nl-NL" sz="2400" dirty="0" err="1" smtClean="0"/>
              <a:t>Ejsmund</a:t>
            </a:r>
            <a:r>
              <a:rPr lang="nl-NL" sz="2400" dirty="0" smtClean="0"/>
              <a:t> </a:t>
            </a:r>
            <a:r>
              <a:rPr lang="nl-NL" sz="2400" dirty="0" err="1" smtClean="0"/>
              <a:t>Hinborch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793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Actie en reactie: 50er en 60er jaren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i="1" dirty="0" smtClean="0"/>
              <a:t>Natuurbescherming in de kinderschoenen:</a:t>
            </a:r>
          </a:p>
          <a:p>
            <a:r>
              <a:rPr lang="nl-NL" sz="2400" i="1" dirty="0" smtClean="0"/>
              <a:t>- Overheid: nauwelijks natuurbeleid</a:t>
            </a:r>
          </a:p>
          <a:p>
            <a:r>
              <a:rPr lang="nl-NL" sz="2400" i="1" dirty="0" smtClean="0"/>
              <a:t>- Particulier: oprichting Werkgroep Biesbosch (1967)</a:t>
            </a:r>
          </a:p>
          <a:p>
            <a:r>
              <a:rPr lang="nl-NL" sz="2400" i="1" dirty="0" smtClean="0"/>
              <a:t>- Vooral bezorgde natuurliefhebbers</a:t>
            </a:r>
          </a:p>
          <a:p>
            <a:endParaRPr lang="nl-NL" i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48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354227"/>
            <a:ext cx="8596668" cy="1427892"/>
          </a:xfrm>
        </p:spPr>
        <p:txBody>
          <a:bodyPr/>
          <a:lstStyle/>
          <a:p>
            <a:pPr algn="ctr"/>
            <a:r>
              <a:rPr lang="nl-NL" dirty="0" smtClean="0"/>
              <a:t>1970: Afsluiting Haringvliet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4341341"/>
            <a:ext cx="8596668" cy="2169577"/>
          </a:xfrm>
        </p:spPr>
        <p:txBody>
          <a:bodyPr>
            <a:normAutofit fontScale="92500" lnSpcReduction="10000"/>
          </a:bodyPr>
          <a:lstStyle/>
          <a:p>
            <a:r>
              <a:rPr lang="nl-NL" sz="2600" dirty="0" smtClean="0"/>
              <a:t>Zoetwatergetij van 2.00 meter in één klap weg</a:t>
            </a:r>
          </a:p>
          <a:p>
            <a:r>
              <a:rPr lang="nl-NL" sz="2600" dirty="0" smtClean="0"/>
              <a:t>Ecologisch schokeffect: platen en slikken permanent onder water, grienden en gorzen vallen permanent droog </a:t>
            </a:r>
          </a:p>
          <a:p>
            <a:r>
              <a:rPr lang="nl-NL" sz="2600" dirty="0" smtClean="0"/>
              <a:t>Verruiging en verdwijning vegetatie, blokkade </a:t>
            </a:r>
            <a:r>
              <a:rPr lang="nl-NL" sz="2600" dirty="0" err="1" smtClean="0"/>
              <a:t>vistrek</a:t>
            </a:r>
            <a:r>
              <a:rPr lang="nl-NL" sz="2600" dirty="0" smtClean="0"/>
              <a:t>, wegvallen griend- riet- en biezencultuur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27" y="1156973"/>
            <a:ext cx="4781817" cy="29025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4" y="1156973"/>
            <a:ext cx="3715280" cy="290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371994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1970: Olieramp Amercentrale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51016"/>
            <a:ext cx="2667040" cy="390521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2"/>
          <a:stretch/>
        </p:blipFill>
        <p:spPr>
          <a:xfrm>
            <a:off x="3435178" y="1141097"/>
            <a:ext cx="3744538" cy="262575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78" y="3875553"/>
            <a:ext cx="3744538" cy="268955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20" y="2746556"/>
            <a:ext cx="3040557" cy="211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461318"/>
            <a:ext cx="8596668" cy="1559696"/>
          </a:xfrm>
        </p:spPr>
        <p:txBody>
          <a:bodyPr/>
          <a:lstStyle/>
          <a:p>
            <a:pPr algn="ctr"/>
            <a:r>
              <a:rPr lang="nl-NL" dirty="0" smtClean="0"/>
              <a:t>70er jaren: nog meer minnen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930399"/>
            <a:ext cx="8596668" cy="4085967"/>
          </a:xfrm>
        </p:spPr>
        <p:txBody>
          <a:bodyPr>
            <a:normAutofit/>
          </a:bodyPr>
          <a:lstStyle/>
          <a:p>
            <a:r>
              <a:rPr lang="nl-NL" sz="2400" dirty="0" smtClean="0"/>
              <a:t>Explosieve groei (water)recreatie en jachthavens</a:t>
            </a:r>
          </a:p>
          <a:p>
            <a:r>
              <a:rPr lang="nl-NL" sz="2400" dirty="0" smtClean="0"/>
              <a:t>Aanleg industrieterrein Moerdijk</a:t>
            </a:r>
          </a:p>
          <a:p>
            <a:r>
              <a:rPr lang="nl-NL" sz="2400" dirty="0" smtClean="0"/>
              <a:t>Aanleg 3 spaarbekkens </a:t>
            </a:r>
          </a:p>
          <a:p>
            <a:r>
              <a:rPr lang="nl-NL" sz="2400" dirty="0" smtClean="0"/>
              <a:t>Ruilverkaveling en afsluiting kreken Noord- en Oostwaard</a:t>
            </a:r>
          </a:p>
          <a:p>
            <a:r>
              <a:rPr lang="nl-NL" sz="2400" dirty="0" smtClean="0"/>
              <a:t>Doorgaande water- en bodemverontreiniging: Biesbosch “bezinkput van Europa”</a:t>
            </a:r>
          </a:p>
          <a:p>
            <a:r>
              <a:rPr lang="nl-NL" sz="2400" dirty="0" smtClean="0"/>
              <a:t>Doorgaande gifstort Polder </a:t>
            </a:r>
            <a:r>
              <a:rPr lang="nl-NL" sz="2400" dirty="0" err="1" smtClean="0"/>
              <a:t>Stededijk</a:t>
            </a:r>
            <a:endParaRPr lang="nl-NL" sz="2400" dirty="0" smtClean="0"/>
          </a:p>
          <a:p>
            <a:r>
              <a:rPr lang="nl-NL" sz="2400" dirty="0" smtClean="0"/>
              <a:t>Jacht vrijwel zonder beperkingen</a:t>
            </a:r>
          </a:p>
          <a:p>
            <a:endParaRPr lang="nl-NL" sz="2400" i="1" dirty="0"/>
          </a:p>
          <a:p>
            <a:endParaRPr lang="nl-NL" sz="2400" dirty="0" smtClean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8048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431" y="205946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Spaarbekkens in de Biesbosch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b="4300"/>
          <a:stretch/>
        </p:blipFill>
        <p:spPr>
          <a:xfrm>
            <a:off x="4713875" y="993680"/>
            <a:ext cx="4494224" cy="2795726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 b="11223"/>
          <a:stretch/>
        </p:blipFill>
        <p:spPr>
          <a:xfrm>
            <a:off x="751473" y="3940792"/>
            <a:ext cx="3845707" cy="257295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75" y="3940792"/>
            <a:ext cx="4494225" cy="256710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b="-2001"/>
          <a:stretch/>
        </p:blipFill>
        <p:spPr>
          <a:xfrm>
            <a:off x="741851" y="993679"/>
            <a:ext cx="3841604" cy="2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094" y="387179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Recreatie in de Biesbosch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>
          <a:xfrm>
            <a:off x="4723516" y="954067"/>
            <a:ext cx="4412246" cy="274053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1" y="956348"/>
            <a:ext cx="4261353" cy="273825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7"/>
          <a:stretch/>
        </p:blipFill>
        <p:spPr>
          <a:xfrm>
            <a:off x="295159" y="3834726"/>
            <a:ext cx="4327258" cy="259399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16" y="3835171"/>
            <a:ext cx="4412246" cy="25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Actie en reactie: 70er jaren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026509"/>
            <a:ext cx="8596668" cy="4934464"/>
          </a:xfrm>
        </p:spPr>
        <p:txBody>
          <a:bodyPr>
            <a:noAutofit/>
          </a:bodyPr>
          <a:lstStyle/>
          <a:p>
            <a:r>
              <a:rPr lang="nl-NL" sz="2400" i="1" dirty="0" smtClean="0"/>
              <a:t>Oprichting Recreatieschappen</a:t>
            </a:r>
          </a:p>
          <a:p>
            <a:r>
              <a:rPr lang="nl-NL" sz="2400" i="1" dirty="0" smtClean="0"/>
              <a:t>Eerste Vaartuigenverordening</a:t>
            </a:r>
            <a:endParaRPr lang="nl-NL" sz="2400" i="1" dirty="0"/>
          </a:p>
          <a:p>
            <a:r>
              <a:rPr lang="nl-NL" sz="2400" i="1" dirty="0"/>
              <a:t>Opkomst </a:t>
            </a:r>
            <a:r>
              <a:rPr lang="nl-NL" sz="2400" i="1" dirty="0" smtClean="0"/>
              <a:t>actieve natuurbescherming</a:t>
            </a:r>
            <a:r>
              <a:rPr lang="nl-NL" sz="2400" i="1" dirty="0"/>
              <a:t>: </a:t>
            </a:r>
            <a:endParaRPr lang="nl-NL" sz="2400" i="1" dirty="0" smtClean="0"/>
          </a:p>
          <a:p>
            <a:r>
              <a:rPr lang="nl-NL" sz="2400" i="1" dirty="0" smtClean="0"/>
              <a:t>Vooral </a:t>
            </a:r>
            <a:r>
              <a:rPr lang="nl-NL" sz="2400" i="1" dirty="0"/>
              <a:t>particulier </a:t>
            </a:r>
            <a:r>
              <a:rPr lang="nl-NL" sz="2400" i="1" dirty="0" smtClean="0"/>
              <a:t>en actiegericht: Vereniging Behoud Biesbosch (1977), Natuur- en Vogelwacht Dordrecht (1983) </a:t>
            </a:r>
          </a:p>
          <a:p>
            <a:r>
              <a:rPr lang="nl-NL" sz="2400" i="1" dirty="0" smtClean="0"/>
              <a:t>Mondjesmaat </a:t>
            </a:r>
            <a:r>
              <a:rPr lang="nl-NL" sz="2400" i="1" dirty="0"/>
              <a:t>bij </a:t>
            </a:r>
            <a:r>
              <a:rPr lang="nl-NL" sz="2400" i="1" dirty="0" smtClean="0"/>
              <a:t>overheid </a:t>
            </a:r>
          </a:p>
          <a:p>
            <a:r>
              <a:rPr lang="nl-NL" sz="2400" i="1" dirty="0" smtClean="0"/>
              <a:t>Natuurbescherming </a:t>
            </a:r>
            <a:r>
              <a:rPr lang="nl-NL" sz="2400" i="1" dirty="0"/>
              <a:t>en watersport lijnrecht tegenover elkaar</a:t>
            </a:r>
          </a:p>
        </p:txBody>
      </p:sp>
    </p:spTree>
    <p:extLst>
      <p:ext uri="{BB962C8B-B14F-4D97-AF65-F5344CB8AC3E}">
        <p14:creationId xmlns:p14="http://schemas.microsoft.com/office/powerpoint/2010/main" val="22283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2" y="483211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Nog meer recreatie in de Biesbosch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r="3402" b="16554"/>
          <a:stretch/>
        </p:blipFill>
        <p:spPr>
          <a:xfrm>
            <a:off x="4719889" y="1143611"/>
            <a:ext cx="4679078" cy="251254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1" y="1143611"/>
            <a:ext cx="3883271" cy="2512540"/>
          </a:xfrm>
          <a:prstGeom prst="rect">
            <a:avLst/>
          </a:prstGeo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89" y="3744214"/>
            <a:ext cx="4670435" cy="2623840"/>
          </a:xfr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1" y="3776853"/>
            <a:ext cx="3883271" cy="25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669" y="403654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80er jaren: minnen en een enkel plusje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320799"/>
            <a:ext cx="8596668" cy="4635157"/>
          </a:xfrm>
        </p:spPr>
        <p:txBody>
          <a:bodyPr>
            <a:normAutofit lnSpcReduction="10000"/>
          </a:bodyPr>
          <a:lstStyle/>
          <a:p>
            <a:r>
              <a:rPr lang="nl-NL" sz="2400" dirty="0" smtClean="0"/>
              <a:t>Oprichting Voorlopige </a:t>
            </a:r>
            <a:r>
              <a:rPr lang="nl-NL" sz="2400" dirty="0" err="1" smtClean="0"/>
              <a:t>Cie</a:t>
            </a:r>
            <a:r>
              <a:rPr lang="nl-NL" sz="2400" dirty="0" smtClean="0"/>
              <a:t> NPBB i.o. en overleggroepen</a:t>
            </a:r>
          </a:p>
          <a:p>
            <a:r>
              <a:rPr lang="nl-NL" sz="2400" dirty="0" smtClean="0"/>
              <a:t>Discussie over recreatiezonering, aantal ligplaatsen,  jacht in natuurgebied, 4</a:t>
            </a:r>
            <a:r>
              <a:rPr lang="nl-NL" sz="2400" baseline="30000" dirty="0" smtClean="0"/>
              <a:t>e</a:t>
            </a:r>
            <a:r>
              <a:rPr lang="nl-NL" sz="2400" dirty="0" smtClean="0"/>
              <a:t> spaarbekken,  landbouw</a:t>
            </a:r>
          </a:p>
          <a:p>
            <a:r>
              <a:rPr lang="nl-NL" sz="2400" dirty="0" smtClean="0"/>
              <a:t>Water/bodemverontreiniging gaat door, 1</a:t>
            </a:r>
            <a:r>
              <a:rPr lang="nl-NL" sz="2400" baseline="30000" dirty="0" smtClean="0"/>
              <a:t>e</a:t>
            </a:r>
            <a:r>
              <a:rPr lang="nl-NL" sz="2400" dirty="0" smtClean="0"/>
              <a:t> onderzoek RWS</a:t>
            </a:r>
          </a:p>
          <a:p>
            <a:r>
              <a:rPr lang="nl-NL" sz="2400" dirty="0" smtClean="0"/>
              <a:t>VVB/UvA onderzoek: Gifstort </a:t>
            </a:r>
            <a:r>
              <a:rPr lang="nl-NL" sz="2400" dirty="0" err="1" smtClean="0"/>
              <a:t>Stededijk</a:t>
            </a:r>
            <a:r>
              <a:rPr lang="nl-NL" sz="2400" dirty="0" smtClean="0"/>
              <a:t> schadelijk Internationaal Watertribunaal 1983: Gifstort </a:t>
            </a:r>
            <a:r>
              <a:rPr lang="nl-NL" sz="2400" dirty="0" err="1" smtClean="0"/>
              <a:t>Stededijk</a:t>
            </a:r>
            <a:r>
              <a:rPr lang="nl-NL" sz="2400" dirty="0" smtClean="0"/>
              <a:t> moet stoppen, vanaf 1984 stortverbod</a:t>
            </a:r>
          </a:p>
          <a:p>
            <a:r>
              <a:rPr lang="nl-NL" sz="2400" dirty="0" smtClean="0"/>
              <a:t>Botulismeramp 1983</a:t>
            </a:r>
          </a:p>
          <a:p>
            <a:r>
              <a:rPr lang="nl-NL" sz="2400" dirty="0" smtClean="0"/>
              <a:t>3</a:t>
            </a:r>
            <a:r>
              <a:rPr lang="nl-NL" sz="2400" baseline="30000" dirty="0" smtClean="0"/>
              <a:t>e</a:t>
            </a:r>
            <a:r>
              <a:rPr lang="nl-NL" sz="2400" dirty="0" smtClean="0"/>
              <a:t> Merwedehaven: van industriehaven naar afvalstort</a:t>
            </a:r>
          </a:p>
          <a:p>
            <a:r>
              <a:rPr lang="nl-NL" sz="2400" dirty="0" smtClean="0"/>
              <a:t>Scheuren graslandpolders</a:t>
            </a:r>
          </a:p>
          <a:p>
            <a:r>
              <a:rPr lang="nl-NL" sz="2400" dirty="0" smtClean="0"/>
              <a:t>1988: Bevers in de Biesbosch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4066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Jacht, botulisme en afval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30" y="1419242"/>
            <a:ext cx="3896212" cy="254737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1" y="1416496"/>
            <a:ext cx="3968580" cy="2550123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1" y="4090641"/>
            <a:ext cx="3633923" cy="2566037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5816"/>
          <a:stretch/>
        </p:blipFill>
        <p:spPr>
          <a:xfrm>
            <a:off x="4440294" y="4090641"/>
            <a:ext cx="4423348" cy="25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987115"/>
          </a:xfrm>
        </p:spPr>
        <p:txBody>
          <a:bodyPr/>
          <a:lstStyle/>
          <a:p>
            <a:pPr algn="ctr"/>
            <a:r>
              <a:rPr lang="nl-NL" dirty="0" smtClean="0"/>
              <a:t>De naoorlogse ontwikkelingen</a:t>
            </a:r>
            <a:br>
              <a:rPr lang="nl-NL" dirty="0" smtClean="0"/>
            </a:br>
            <a:r>
              <a:rPr lang="nl-NL" dirty="0" smtClean="0"/>
              <a:t> in en rond de Biesbosch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in ‘plussen’ </a:t>
            </a:r>
            <a:r>
              <a:rPr lang="nl-NL" dirty="0"/>
              <a:t>en </a:t>
            </a:r>
            <a:r>
              <a:rPr lang="nl-NL" dirty="0" smtClean="0"/>
              <a:t>‘minnen’ </a:t>
            </a:r>
            <a:br>
              <a:rPr lang="nl-NL" dirty="0" smtClean="0"/>
            </a:br>
            <a:r>
              <a:rPr lang="nl-NL" dirty="0" smtClean="0"/>
              <a:t>voor natuur </a:t>
            </a:r>
            <a:r>
              <a:rPr lang="nl-NL" dirty="0"/>
              <a:t>en </a:t>
            </a:r>
            <a:r>
              <a:rPr lang="nl-NL" dirty="0" smtClean="0"/>
              <a:t>landschap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1" y="4094098"/>
            <a:ext cx="8499182" cy="1314460"/>
          </a:xfrm>
        </p:spPr>
      </p:pic>
    </p:spTree>
    <p:extLst>
      <p:ext uri="{BB962C8B-B14F-4D97-AF65-F5344CB8AC3E}">
        <p14:creationId xmlns:p14="http://schemas.microsoft.com/office/powerpoint/2010/main" val="18297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Actie en reactie: 80er jaren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i="1" dirty="0" smtClean="0"/>
              <a:t>Actiever natuur- en milieubeleid vanuit de overheid</a:t>
            </a:r>
          </a:p>
          <a:p>
            <a:r>
              <a:rPr lang="nl-NL" sz="2400" i="1" dirty="0"/>
              <a:t>VBB/NVD: belangenbehartiging                                    met gaandeweg meer invloed en succes</a:t>
            </a:r>
          </a:p>
          <a:p>
            <a:r>
              <a:rPr lang="nl-NL" sz="2400" i="1" dirty="0" smtClean="0"/>
              <a:t>Natuurbelang </a:t>
            </a:r>
            <a:r>
              <a:rPr lang="nl-NL" sz="2400" i="1" dirty="0"/>
              <a:t>nog steeds ondergeschikt </a:t>
            </a:r>
            <a:r>
              <a:rPr lang="nl-NL" sz="2400" i="1" dirty="0" smtClean="0"/>
              <a:t>					  aan </a:t>
            </a:r>
            <a:r>
              <a:rPr lang="nl-NL" sz="2400" i="1" dirty="0"/>
              <a:t>andere </a:t>
            </a:r>
            <a:r>
              <a:rPr lang="nl-NL" sz="2400" i="1" dirty="0" smtClean="0"/>
              <a:t>belangen </a:t>
            </a:r>
          </a:p>
        </p:txBody>
      </p:sp>
    </p:spTree>
    <p:extLst>
      <p:ext uri="{BB962C8B-B14F-4D97-AF65-F5344CB8AC3E}">
        <p14:creationId xmlns:p14="http://schemas.microsoft.com/office/powerpoint/2010/main" val="22062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403655"/>
            <a:ext cx="8886796" cy="1320800"/>
          </a:xfrm>
        </p:spPr>
        <p:txBody>
          <a:bodyPr/>
          <a:lstStyle/>
          <a:p>
            <a:pPr algn="ctr"/>
            <a:r>
              <a:rPr lang="nl-NL" dirty="0" smtClean="0"/>
              <a:t>90er jaren: minder minnen, meer plussen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309816"/>
            <a:ext cx="8596668" cy="5939481"/>
          </a:xfrm>
        </p:spPr>
        <p:txBody>
          <a:bodyPr>
            <a:normAutofit/>
          </a:bodyPr>
          <a:lstStyle/>
          <a:p>
            <a:r>
              <a:rPr lang="nl-NL" sz="2400" dirty="0" smtClean="0"/>
              <a:t>Moeizame discussie naar Nationaal Park, via B+I Plan 1992</a:t>
            </a:r>
          </a:p>
          <a:p>
            <a:r>
              <a:rPr lang="nl-NL" sz="2400" i="1" dirty="0" smtClean="0"/>
              <a:t>Lastige dossiers: </a:t>
            </a:r>
            <a:r>
              <a:rPr lang="nl-NL" sz="2400" dirty="0" smtClean="0"/>
              <a:t>recreatiezonering, 4</a:t>
            </a:r>
            <a:r>
              <a:rPr lang="nl-NL" sz="2400" baseline="30000" dirty="0" smtClean="0"/>
              <a:t>e</a:t>
            </a:r>
            <a:r>
              <a:rPr lang="nl-NL" sz="2400" dirty="0" smtClean="0"/>
              <a:t> spaarbekken, verontreiniging, landbouwpolders, jacht </a:t>
            </a:r>
          </a:p>
          <a:p>
            <a:r>
              <a:rPr lang="nl-NL" sz="2400" b="1" dirty="0" smtClean="0"/>
              <a:t>10 maart 1994: Biesbosch National Park</a:t>
            </a:r>
          </a:p>
          <a:p>
            <a:r>
              <a:rPr lang="nl-NL" sz="2400" dirty="0" smtClean="0"/>
              <a:t>Blijvende discussie naar nieuw (en beter) B+I Plan</a:t>
            </a:r>
          </a:p>
          <a:p>
            <a:r>
              <a:rPr lang="nl-NL" sz="2400" i="1" dirty="0" smtClean="0"/>
              <a:t>(Toch nog </a:t>
            </a:r>
            <a:r>
              <a:rPr lang="nl-NL" sz="2400" i="1" dirty="0"/>
              <a:t>enkele wilde plannen) </a:t>
            </a:r>
            <a:endParaRPr lang="nl-NL" sz="2400" dirty="0" smtClean="0"/>
          </a:p>
          <a:p>
            <a:r>
              <a:rPr lang="nl-NL" sz="2400" dirty="0" smtClean="0"/>
              <a:t>Na 1995: Natuurontwikkeling op grote schaal</a:t>
            </a:r>
          </a:p>
          <a:p>
            <a:r>
              <a:rPr lang="nl-NL" sz="2400" dirty="0" smtClean="0"/>
              <a:t>1997: MER Haringvlietsluizen</a:t>
            </a:r>
          </a:p>
          <a:p>
            <a:r>
              <a:rPr lang="nl-NL" sz="2400" dirty="0" smtClean="0"/>
              <a:t>1998: 4</a:t>
            </a:r>
            <a:r>
              <a:rPr lang="nl-NL" sz="2400" baseline="30000" dirty="0" smtClean="0"/>
              <a:t>e</a:t>
            </a:r>
            <a:r>
              <a:rPr lang="nl-NL" sz="2400" dirty="0" smtClean="0"/>
              <a:t> spaarbekken van de </a:t>
            </a:r>
            <a:r>
              <a:rPr lang="nl-NL" sz="2400" dirty="0" smtClean="0"/>
              <a:t>baan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33291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Nationaal Park de Biesbosch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t="12791" r="23441" b="19530"/>
          <a:stretch/>
        </p:blipFill>
        <p:spPr>
          <a:xfrm rot="5400000">
            <a:off x="5981580" y="816753"/>
            <a:ext cx="2553344" cy="428087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0" y="1680519"/>
            <a:ext cx="4502348" cy="25533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28"/>
          <a:stretch/>
        </p:blipFill>
        <p:spPr>
          <a:xfrm>
            <a:off x="1132717" y="4388966"/>
            <a:ext cx="7685902" cy="19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594" y="230660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De horizon van de Biesbosch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1" y="1297013"/>
            <a:ext cx="4203994" cy="2556028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" b="4839"/>
          <a:stretch/>
        </p:blipFill>
        <p:spPr>
          <a:xfrm>
            <a:off x="988541" y="4016958"/>
            <a:ext cx="4203994" cy="246148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573"/>
          <a:stretch/>
        </p:blipFill>
        <p:spPr>
          <a:xfrm>
            <a:off x="5339266" y="1297499"/>
            <a:ext cx="4142485" cy="25555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66" y="4002092"/>
            <a:ext cx="4142485" cy="24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Actie en reactie: 90er jaren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415961"/>
            <a:ext cx="8596668" cy="3880773"/>
          </a:xfrm>
        </p:spPr>
        <p:txBody>
          <a:bodyPr/>
          <a:lstStyle/>
          <a:p>
            <a:r>
              <a:rPr lang="nl-NL" sz="2400" i="1" dirty="0" smtClean="0"/>
              <a:t>Actief rijksbeleid</a:t>
            </a:r>
          </a:p>
          <a:p>
            <a:r>
              <a:rPr lang="nl-NL" sz="2400" i="1" dirty="0" smtClean="0"/>
              <a:t>Overlegorgaan Nationaal Park Biesbosch</a:t>
            </a:r>
          </a:p>
          <a:p>
            <a:r>
              <a:rPr lang="nl-NL" sz="2400" i="1" dirty="0" smtClean="0"/>
              <a:t>Niet alle problemen opgelost</a:t>
            </a:r>
          </a:p>
          <a:p>
            <a:r>
              <a:rPr lang="nl-NL" sz="2400" i="1" dirty="0" smtClean="0"/>
              <a:t>Meer </a:t>
            </a:r>
            <a:r>
              <a:rPr lang="nl-NL" sz="2400" i="1" dirty="0"/>
              <a:t>evenwicht </a:t>
            </a:r>
            <a:r>
              <a:rPr lang="nl-NL" sz="2400" i="1" dirty="0" smtClean="0"/>
              <a:t>natuurbelang - </a:t>
            </a:r>
            <a:r>
              <a:rPr lang="nl-NL" sz="2400" i="1" dirty="0"/>
              <a:t>andere </a:t>
            </a:r>
            <a:r>
              <a:rPr lang="nl-NL" sz="2400" i="1" dirty="0" smtClean="0"/>
              <a:t>belangen </a:t>
            </a:r>
          </a:p>
          <a:p>
            <a:r>
              <a:rPr lang="nl-NL" sz="2400" i="1" dirty="0" smtClean="0"/>
              <a:t>VBB</a:t>
            </a:r>
            <a:r>
              <a:rPr lang="nl-NL" sz="2400" i="1" dirty="0"/>
              <a:t>/ NVB bereiken veel via </a:t>
            </a:r>
            <a:r>
              <a:rPr lang="nl-NL" sz="2400" i="1" dirty="0" smtClean="0"/>
              <a:t>participatie en overleg</a:t>
            </a:r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86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2509" y="609600"/>
            <a:ext cx="9308756" cy="1320800"/>
          </a:xfrm>
        </p:spPr>
        <p:txBody>
          <a:bodyPr/>
          <a:lstStyle/>
          <a:p>
            <a:pPr algn="ctr"/>
            <a:r>
              <a:rPr lang="nl-NL" dirty="0" smtClean="0"/>
              <a:t>Vanaf 2000: plussen en (nog steeds) minnen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9096" y="1426238"/>
            <a:ext cx="8596668" cy="5431762"/>
          </a:xfrm>
        </p:spPr>
        <p:txBody>
          <a:bodyPr>
            <a:normAutofit/>
          </a:bodyPr>
          <a:lstStyle/>
          <a:p>
            <a:r>
              <a:rPr lang="nl-NL" sz="2400" b="1" dirty="0" smtClean="0"/>
              <a:t>Biesbosch Natura 2000 gebied</a:t>
            </a:r>
          </a:p>
          <a:p>
            <a:r>
              <a:rPr lang="nl-NL" sz="2400" dirty="0" smtClean="0"/>
              <a:t>Doorgaande natuurontwikkeling, o.a. Grote </a:t>
            </a:r>
            <a:r>
              <a:rPr lang="nl-NL" sz="2400" dirty="0" err="1" smtClean="0"/>
              <a:t>Noordwaard</a:t>
            </a:r>
            <a:r>
              <a:rPr lang="nl-NL" sz="2400" dirty="0" smtClean="0"/>
              <a:t> en Nieuwe Dordtse Biesbosch</a:t>
            </a:r>
          </a:p>
          <a:p>
            <a:r>
              <a:rPr lang="nl-NL" sz="2400" dirty="0" smtClean="0"/>
              <a:t>Plannen voor gasboring NAM in </a:t>
            </a:r>
            <a:r>
              <a:rPr lang="nl-NL" sz="2400" dirty="0" smtClean="0"/>
              <a:t>Biesbosch</a:t>
            </a:r>
          </a:p>
          <a:p>
            <a:r>
              <a:rPr lang="nl-NL" sz="2400" dirty="0" smtClean="0"/>
              <a:t>Vanaf 2008: sanering waterbodems</a:t>
            </a:r>
            <a:endParaRPr lang="nl-NL" sz="2400" dirty="0" smtClean="0"/>
          </a:p>
          <a:p>
            <a:r>
              <a:rPr lang="nl-NL" sz="2400" dirty="0" smtClean="0"/>
              <a:t>Uitstel Kierbesluit Haringvliet (2000&gt;2011&gt;2018&gt;</a:t>
            </a:r>
            <a:r>
              <a:rPr lang="nl-NL" sz="2400" b="1" dirty="0" smtClean="0"/>
              <a:t>2019</a:t>
            </a:r>
            <a:r>
              <a:rPr lang="nl-NL" sz="2400" dirty="0" smtClean="0"/>
              <a:t>)</a:t>
            </a:r>
          </a:p>
          <a:p>
            <a:r>
              <a:rPr lang="nl-NL" sz="2400" dirty="0" smtClean="0"/>
              <a:t>Getemd Getij: ver weg</a:t>
            </a:r>
          </a:p>
          <a:p>
            <a:r>
              <a:rPr lang="nl-NL" sz="2400" dirty="0" smtClean="0"/>
              <a:t>2011: Geen rijksgeld meer voor Nationale Parken, status ondermijnd en nog steeds zwak</a:t>
            </a:r>
          </a:p>
          <a:p>
            <a:r>
              <a:rPr lang="nl-NL" sz="2400" dirty="0" smtClean="0"/>
              <a:t>2016: Opheffing Vereniging Behoud Biesbosch</a:t>
            </a:r>
          </a:p>
          <a:p>
            <a:r>
              <a:rPr lang="nl-NL" sz="2400" dirty="0" smtClean="0"/>
              <a:t>2020: Opheffing Natuur en Recreatieschap</a:t>
            </a:r>
          </a:p>
        </p:txBody>
      </p:sp>
    </p:spTree>
    <p:extLst>
      <p:ext uri="{BB962C8B-B14F-4D97-AF65-F5344CB8AC3E}">
        <p14:creationId xmlns:p14="http://schemas.microsoft.com/office/powerpoint/2010/main" val="15809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444843"/>
            <a:ext cx="8596668" cy="1485557"/>
          </a:xfrm>
        </p:spPr>
        <p:txBody>
          <a:bodyPr/>
          <a:lstStyle/>
          <a:p>
            <a:pPr algn="ctr"/>
            <a:r>
              <a:rPr lang="nl-NL" dirty="0" smtClean="0"/>
              <a:t>Zomaar wat plussen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4" b="5554"/>
          <a:stretch/>
        </p:blipFill>
        <p:spPr>
          <a:xfrm>
            <a:off x="753619" y="3660344"/>
            <a:ext cx="4030105" cy="2642991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95" y="3660344"/>
            <a:ext cx="4502305" cy="264299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9" y="1253222"/>
            <a:ext cx="1798899" cy="231158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51" y="1158660"/>
            <a:ext cx="2772731" cy="231060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1" t="29865" r="9537" b="17700"/>
          <a:stretch/>
        </p:blipFill>
        <p:spPr>
          <a:xfrm>
            <a:off x="6663685" y="1158660"/>
            <a:ext cx="2610317" cy="23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4283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Ondanks alle aan- en tegenslagen…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325346"/>
            <a:ext cx="8596668" cy="3880773"/>
          </a:xfrm>
        </p:spPr>
        <p:txBody>
          <a:bodyPr>
            <a:normAutofit/>
          </a:bodyPr>
          <a:lstStyle/>
          <a:p>
            <a:r>
              <a:rPr lang="nl-NL" sz="2400" dirty="0" smtClean="0"/>
              <a:t>Is de Biesbosch </a:t>
            </a:r>
            <a:r>
              <a:rPr lang="nl-NL" sz="2400" i="1" dirty="0" smtClean="0"/>
              <a:t>weerbaarder</a:t>
            </a:r>
            <a:r>
              <a:rPr lang="nl-NL" sz="2400" dirty="0" smtClean="0"/>
              <a:t> dan we dachten</a:t>
            </a:r>
          </a:p>
          <a:p>
            <a:r>
              <a:rPr lang="nl-NL" sz="2400" dirty="0" smtClean="0"/>
              <a:t>Is de Biesbosch </a:t>
            </a:r>
            <a:r>
              <a:rPr lang="nl-NL" sz="2400" i="1" dirty="0" smtClean="0"/>
              <a:t>groter en robuuster </a:t>
            </a:r>
            <a:r>
              <a:rPr lang="nl-NL" sz="2400" dirty="0" smtClean="0"/>
              <a:t>geworden</a:t>
            </a:r>
            <a:r>
              <a:rPr lang="nl-NL" sz="2400" dirty="0"/>
              <a:t>, </a:t>
            </a:r>
            <a:r>
              <a:rPr lang="nl-NL" sz="2400" dirty="0" smtClean="0"/>
              <a:t>en onderdeel </a:t>
            </a:r>
            <a:r>
              <a:rPr lang="nl-NL" sz="2400" dirty="0"/>
              <a:t>van de uitgestrekte Hollandse Delta</a:t>
            </a:r>
            <a:endParaRPr lang="nl-NL" sz="2400" dirty="0" smtClean="0"/>
          </a:p>
          <a:p>
            <a:r>
              <a:rPr lang="nl-NL" sz="2400" dirty="0" smtClean="0"/>
              <a:t>Is de Biesbosch nog steeds </a:t>
            </a:r>
            <a:r>
              <a:rPr lang="nl-NL" sz="2400" i="1" dirty="0" smtClean="0"/>
              <a:t>uniek, mooi en waardevol</a:t>
            </a:r>
          </a:p>
          <a:p>
            <a:r>
              <a:rPr lang="nl-NL" sz="2400" dirty="0" smtClean="0"/>
              <a:t>Dus…..</a:t>
            </a:r>
          </a:p>
          <a:p>
            <a:r>
              <a:rPr lang="nl-NL" sz="2400" i="1" dirty="0" smtClean="0"/>
              <a:t>Is </a:t>
            </a:r>
            <a:r>
              <a:rPr lang="nl-NL" sz="2400" i="1" dirty="0"/>
              <a:t>de Biesbosch blijvend goede bescherming </a:t>
            </a:r>
            <a:r>
              <a:rPr lang="nl-NL" sz="2400" i="1" dirty="0" smtClean="0"/>
              <a:t>waard</a:t>
            </a:r>
          </a:p>
          <a:p>
            <a:r>
              <a:rPr lang="nl-NL" sz="2400" i="1" dirty="0" smtClean="0"/>
              <a:t>En…..die bescherming kan beter!</a:t>
            </a:r>
            <a:endParaRPr lang="nl-NL" sz="2400" i="1" dirty="0"/>
          </a:p>
          <a:p>
            <a:pPr marL="0" indent="0">
              <a:buNone/>
            </a:pPr>
            <a:endParaRPr lang="nl-NL" sz="2400" i="1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2946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668" y="494076"/>
            <a:ext cx="9368219" cy="1320800"/>
          </a:xfrm>
        </p:spPr>
        <p:txBody>
          <a:bodyPr/>
          <a:lstStyle/>
          <a:p>
            <a:r>
              <a:rPr lang="nl-NL" dirty="0" smtClean="0"/>
              <a:t>De Biesbosch: blijvende bescherming waard!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9" y="1356498"/>
            <a:ext cx="5253529" cy="2811459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87" y="3594054"/>
            <a:ext cx="5263653" cy="29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 smtClean="0"/>
              <a:t>Dank voor jullie aandacht.</a:t>
            </a:r>
            <a:endParaRPr lang="nl-NL" sz="4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85" y="1930400"/>
            <a:ext cx="5278365" cy="407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1475" y="453082"/>
            <a:ext cx="8596668" cy="1309816"/>
          </a:xfrm>
        </p:spPr>
        <p:txBody>
          <a:bodyPr/>
          <a:lstStyle/>
          <a:p>
            <a:r>
              <a:rPr lang="nl-NL" dirty="0" smtClean="0"/>
              <a:t>Keerpunt na 2</a:t>
            </a:r>
            <a:r>
              <a:rPr lang="nl-NL" baseline="30000" dirty="0" smtClean="0"/>
              <a:t>e</a:t>
            </a:r>
            <a:r>
              <a:rPr lang="nl-NL" dirty="0" smtClean="0"/>
              <a:t> Wereldoorlog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1475" y="1482811"/>
            <a:ext cx="8596668" cy="4555524"/>
          </a:xfrm>
        </p:spPr>
        <p:txBody>
          <a:bodyPr>
            <a:normAutofit lnSpcReduction="10000"/>
          </a:bodyPr>
          <a:lstStyle/>
          <a:p>
            <a:r>
              <a:rPr lang="nl-NL" sz="2400" b="1" i="1" dirty="0" smtClean="0"/>
              <a:t>Biesbosch voor (en kort na) 2</a:t>
            </a:r>
            <a:r>
              <a:rPr lang="nl-NL" sz="2400" b="1" i="1" baseline="30000" dirty="0" smtClean="0"/>
              <a:t>e</a:t>
            </a:r>
            <a:r>
              <a:rPr lang="nl-NL" sz="2400" b="1" i="1" dirty="0" smtClean="0"/>
              <a:t> WO:</a:t>
            </a:r>
          </a:p>
          <a:p>
            <a:r>
              <a:rPr lang="nl-NL" sz="2400" dirty="0" smtClean="0"/>
              <a:t>Visserij</a:t>
            </a:r>
            <a:r>
              <a:rPr lang="nl-NL" sz="2400" dirty="0"/>
              <a:t>, griend-, riet- en biezencultuur, landbouw</a:t>
            </a:r>
          </a:p>
          <a:p>
            <a:r>
              <a:rPr lang="nl-NL" sz="2400" dirty="0" smtClean="0"/>
              <a:t>Landschap </a:t>
            </a:r>
            <a:r>
              <a:rPr lang="nl-NL" sz="2400" dirty="0"/>
              <a:t>en economie afgeleide van natuur</a:t>
            </a:r>
          </a:p>
          <a:p>
            <a:r>
              <a:rPr lang="nl-NL" sz="2400" dirty="0" smtClean="0"/>
              <a:t>Zoetwatergetij bepalend </a:t>
            </a:r>
          </a:p>
          <a:p>
            <a:endParaRPr lang="nl-NL" sz="2400" dirty="0"/>
          </a:p>
          <a:p>
            <a:r>
              <a:rPr lang="nl-NL" sz="2400" b="1" i="1" dirty="0" smtClean="0"/>
              <a:t>Biesbosch na 2</a:t>
            </a:r>
            <a:r>
              <a:rPr lang="nl-NL" sz="2400" b="1" i="1" baseline="30000" dirty="0" smtClean="0"/>
              <a:t>e</a:t>
            </a:r>
            <a:r>
              <a:rPr lang="nl-NL" sz="2400" b="1" i="1" dirty="0" smtClean="0"/>
              <a:t> WO:</a:t>
            </a:r>
          </a:p>
          <a:p>
            <a:r>
              <a:rPr lang="nl-NL" sz="2400" dirty="0"/>
              <a:t>Wederopbouw, industrialisatie, intensivering landbouw, opkomst recreatie en verkeer</a:t>
            </a:r>
          </a:p>
          <a:p>
            <a:r>
              <a:rPr lang="nl-NL" sz="2400" dirty="0" smtClean="0"/>
              <a:t>Economische </a:t>
            </a:r>
            <a:r>
              <a:rPr lang="nl-NL" sz="2400" dirty="0"/>
              <a:t>groei </a:t>
            </a:r>
            <a:r>
              <a:rPr lang="nl-NL" sz="2400" dirty="0" smtClean="0"/>
              <a:t>bepalend</a:t>
            </a:r>
          </a:p>
          <a:p>
            <a:r>
              <a:rPr lang="nl-NL" sz="2400" dirty="0" smtClean="0"/>
              <a:t>Natuur ondergeschikt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168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235848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De oude Biesbosch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0" y="3778564"/>
            <a:ext cx="3913852" cy="26716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60" y="1017073"/>
            <a:ext cx="4028354" cy="262590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12522"/>
          <a:stretch/>
        </p:blipFill>
        <p:spPr>
          <a:xfrm>
            <a:off x="1062680" y="1017073"/>
            <a:ext cx="3912987" cy="2640666"/>
          </a:xfrm>
          <a:prstGeom prst="rect">
            <a:avLst/>
          </a:prstGeom>
        </p:spPr>
      </p:pic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5"/>
          <a:stretch/>
        </p:blipFill>
        <p:spPr>
          <a:xfrm>
            <a:off x="5140360" y="3778564"/>
            <a:ext cx="4028354" cy="2652503"/>
          </a:xfrm>
        </p:spPr>
      </p:pic>
    </p:spTree>
    <p:extLst>
      <p:ext uri="{BB962C8B-B14F-4D97-AF65-F5344CB8AC3E}">
        <p14:creationId xmlns:p14="http://schemas.microsoft.com/office/powerpoint/2010/main" val="29124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50er en 60er jaren: vooral minnen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108887"/>
            <a:ext cx="8596668" cy="5181600"/>
          </a:xfrm>
        </p:spPr>
        <p:txBody>
          <a:bodyPr>
            <a:normAutofit/>
          </a:bodyPr>
          <a:lstStyle/>
          <a:p>
            <a:r>
              <a:rPr lang="nl-NL" sz="2400" dirty="0"/>
              <a:t>Teloorgang beroepsvisserij en griendcultuur</a:t>
            </a:r>
          </a:p>
          <a:p>
            <a:r>
              <a:rPr lang="nl-NL" sz="2400" dirty="0" smtClean="0"/>
              <a:t>1950: Bouw </a:t>
            </a:r>
            <a:r>
              <a:rPr lang="nl-NL" sz="2400" dirty="0" smtClean="0"/>
              <a:t>Amercentrale</a:t>
            </a:r>
          </a:p>
          <a:p>
            <a:r>
              <a:rPr lang="nl-NL" sz="2400" dirty="0" smtClean="0"/>
              <a:t>Eind jaren 50: Hoogspanningsleiding </a:t>
            </a:r>
            <a:r>
              <a:rPr lang="nl-NL" sz="2400" dirty="0"/>
              <a:t>door de Biesbosch</a:t>
            </a:r>
          </a:p>
          <a:p>
            <a:r>
              <a:rPr lang="nl-NL" sz="2400" dirty="0" smtClean="0"/>
              <a:t>Ontwikkeling Staart Dordrecht: industrie en woningbouw </a:t>
            </a:r>
          </a:p>
          <a:p>
            <a:r>
              <a:rPr lang="nl-NL" sz="2400" dirty="0" smtClean="0"/>
              <a:t>1962: Gifstort </a:t>
            </a:r>
            <a:r>
              <a:rPr lang="nl-NL" sz="2400" dirty="0" smtClean="0"/>
              <a:t>Polder </a:t>
            </a:r>
            <a:r>
              <a:rPr lang="nl-NL" sz="2400" dirty="0" err="1" smtClean="0"/>
              <a:t>Stededijk</a:t>
            </a:r>
            <a:endParaRPr lang="nl-NL" sz="2400" dirty="0" smtClean="0"/>
          </a:p>
          <a:p>
            <a:r>
              <a:rPr lang="nl-NL" sz="2400" dirty="0" smtClean="0"/>
              <a:t>1962-1969: aanleg spaarbekken Kleine Rug/Grote Rug</a:t>
            </a:r>
          </a:p>
          <a:p>
            <a:r>
              <a:rPr lang="nl-NL" sz="2400" dirty="0" smtClean="0"/>
              <a:t>1968: 3</a:t>
            </a:r>
            <a:r>
              <a:rPr lang="nl-NL" sz="2400" baseline="30000" dirty="0" smtClean="0"/>
              <a:t>e</a:t>
            </a:r>
            <a:r>
              <a:rPr lang="nl-NL" sz="2400" dirty="0" smtClean="0"/>
              <a:t> Merwedehaven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24134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452494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Nieuwe welvaart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8" y="1234099"/>
            <a:ext cx="3984831" cy="24824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1443"/>
          <a:stretch/>
        </p:blipFill>
        <p:spPr>
          <a:xfrm>
            <a:off x="5141270" y="3831632"/>
            <a:ext cx="3821498" cy="2597023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 b="5402"/>
          <a:stretch/>
        </p:blipFill>
        <p:spPr>
          <a:xfrm>
            <a:off x="989818" y="3831631"/>
            <a:ext cx="3984831" cy="259702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9949" r="6186" b="9680"/>
          <a:stretch/>
        </p:blipFill>
        <p:spPr>
          <a:xfrm>
            <a:off x="5141270" y="1234099"/>
            <a:ext cx="3821498" cy="24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57665"/>
            <a:ext cx="8596668" cy="1379367"/>
          </a:xfrm>
        </p:spPr>
        <p:txBody>
          <a:bodyPr/>
          <a:lstStyle/>
          <a:p>
            <a:pPr algn="ctr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50er en 60er jaren: nog meer minnen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824209"/>
            <a:ext cx="8596668" cy="4823725"/>
          </a:xfrm>
        </p:spPr>
        <p:txBody>
          <a:bodyPr>
            <a:normAutofit/>
          </a:bodyPr>
          <a:lstStyle/>
          <a:p>
            <a:r>
              <a:rPr lang="nl-NL" sz="2400" dirty="0" smtClean="0"/>
              <a:t>Plannen </a:t>
            </a:r>
            <a:r>
              <a:rPr lang="nl-NL" sz="2400" dirty="0"/>
              <a:t>voor inpoldering Biesbosch, niet doorgegaan </a:t>
            </a:r>
            <a:r>
              <a:rPr lang="nl-NL" sz="2400" dirty="0" smtClean="0"/>
              <a:t>&gt;</a:t>
            </a:r>
            <a:endParaRPr lang="nl-NL" sz="2400" dirty="0"/>
          </a:p>
          <a:p>
            <a:r>
              <a:rPr lang="nl-NL" sz="2400" dirty="0" smtClean="0"/>
              <a:t>1968: afdamming </a:t>
            </a:r>
            <a:r>
              <a:rPr lang="nl-NL" sz="2400" dirty="0" smtClean="0"/>
              <a:t>kreken </a:t>
            </a:r>
            <a:r>
              <a:rPr lang="nl-NL" sz="2400" dirty="0" err="1" smtClean="0"/>
              <a:t>Noordwaard</a:t>
            </a:r>
            <a:r>
              <a:rPr lang="nl-NL" sz="2400" dirty="0" smtClean="0"/>
              <a:t> en Oostwaar</a:t>
            </a:r>
            <a:r>
              <a:rPr lang="nl-NL" sz="2800" dirty="0" smtClean="0"/>
              <a:t>d</a:t>
            </a:r>
          </a:p>
          <a:p>
            <a:r>
              <a:rPr lang="nl-NL" sz="2400" dirty="0" smtClean="0"/>
              <a:t>Lozing afvalwater industrie&gt; ernstige waterverontreiniging </a:t>
            </a:r>
            <a:endParaRPr lang="nl-NL" sz="2400" dirty="0"/>
          </a:p>
          <a:p>
            <a:r>
              <a:rPr lang="nl-NL" sz="2400" dirty="0" smtClean="0"/>
              <a:t>Besluit </a:t>
            </a:r>
            <a:r>
              <a:rPr lang="nl-NL" sz="2400" dirty="0"/>
              <a:t>aanleg 3 </a:t>
            </a:r>
            <a:r>
              <a:rPr lang="nl-NL" sz="2400" dirty="0" smtClean="0"/>
              <a:t>spaarbekkens Brabantse Biesbosch</a:t>
            </a:r>
            <a:endParaRPr lang="nl-NL" sz="2400" dirty="0"/>
          </a:p>
          <a:p>
            <a:r>
              <a:rPr lang="nl-NL" sz="2400" dirty="0" smtClean="0"/>
              <a:t>2e Nota Ruimtelijke Ordening: Biesbosch ‘speeltuinfunctie voor de recreatie’ &gt;</a:t>
            </a:r>
          </a:p>
          <a:p>
            <a:r>
              <a:rPr lang="nl-NL" sz="2400" dirty="0" smtClean="0"/>
              <a:t>Sterke toename waterrecreatie, aanleg grote jachthavens: </a:t>
            </a:r>
            <a:r>
              <a:rPr lang="nl-NL" sz="2400" dirty="0" smtClean="0"/>
              <a:t>Drimmelen 1968, </a:t>
            </a:r>
            <a:r>
              <a:rPr lang="nl-NL" sz="2400" dirty="0" smtClean="0"/>
              <a:t>Westergoot </a:t>
            </a:r>
            <a:r>
              <a:rPr lang="nl-NL" sz="2400" dirty="0" smtClean="0"/>
              <a:t>1968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31222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814" y="273221"/>
            <a:ext cx="8596668" cy="1320800"/>
          </a:xfrm>
        </p:spPr>
        <p:txBody>
          <a:bodyPr/>
          <a:lstStyle/>
          <a:p>
            <a:pPr algn="ctr"/>
            <a:r>
              <a:rPr lang="nl-NL" dirty="0" smtClean="0"/>
              <a:t>Landschap op de schop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13101" r="9982" b="16245"/>
          <a:stretch/>
        </p:blipFill>
        <p:spPr>
          <a:xfrm>
            <a:off x="5287323" y="1082065"/>
            <a:ext cx="3844159" cy="231315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b="-1022"/>
          <a:stretch/>
        </p:blipFill>
        <p:spPr>
          <a:xfrm>
            <a:off x="5287323" y="3528633"/>
            <a:ext cx="3844159" cy="2897651"/>
          </a:xfrm>
          <a:prstGeom prst="rect">
            <a:avLst/>
          </a:prstGeom>
        </p:spPr>
      </p:pic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"/>
          <a:stretch/>
        </p:blipFill>
        <p:spPr>
          <a:xfrm>
            <a:off x="810515" y="3528633"/>
            <a:ext cx="4353240" cy="2888643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r="10079"/>
          <a:stretch/>
        </p:blipFill>
        <p:spPr>
          <a:xfrm>
            <a:off x="815546" y="1082065"/>
            <a:ext cx="4348209" cy="23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1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Staart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90372" y="1682794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smtClean="0"/>
              <a:t>Van Biesbosch                                                               1860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 smtClean="0"/>
          </a:p>
          <a:p>
            <a:pPr marL="0" indent="0">
              <a:buNone/>
            </a:pPr>
            <a:r>
              <a:rPr lang="nl-NL" sz="2400" dirty="0" smtClean="0"/>
              <a:t>                                                                                    1960     </a:t>
            </a:r>
            <a:endParaRPr lang="nl-NL" sz="2400" dirty="0"/>
          </a:p>
          <a:p>
            <a:pPr marL="0" indent="0">
              <a:buNone/>
            </a:pPr>
            <a:r>
              <a:rPr lang="nl-NL" sz="2400" dirty="0" smtClean="0"/>
              <a:t>  naar stad</a:t>
            </a:r>
          </a:p>
          <a:p>
            <a:pPr mar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en industrie</a:t>
            </a:r>
          </a:p>
          <a:p>
            <a:pPr mar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                                                                                  1990 </a:t>
            </a:r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9"/>
          <a:stretch/>
        </p:blipFill>
        <p:spPr>
          <a:xfrm>
            <a:off x="3465787" y="226778"/>
            <a:ext cx="4640246" cy="180119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" b="21544"/>
          <a:stretch/>
        </p:blipFill>
        <p:spPr>
          <a:xfrm>
            <a:off x="3465786" y="4174356"/>
            <a:ext cx="4640247" cy="241418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17"/>
          <a:stretch/>
        </p:blipFill>
        <p:spPr>
          <a:xfrm>
            <a:off x="3465786" y="2252392"/>
            <a:ext cx="4641066" cy="16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979</TotalTime>
  <Words>730</Words>
  <Application>Microsoft Office PowerPoint</Application>
  <PresentationFormat>Breedbeeld</PresentationFormat>
  <Paragraphs>122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Facet</vt:lpstr>
      <vt:lpstr>50 jaar Biesbosch: van zorgenkind  naar Nationaal Park</vt:lpstr>
      <vt:lpstr>De naoorlogse ontwikkelingen  in en rond de Biesbosch   in ‘plussen’ en ‘minnen’  voor natuur en landschap</vt:lpstr>
      <vt:lpstr>Keerpunt na 2e Wereldoorlog</vt:lpstr>
      <vt:lpstr>De oude Biesbosch</vt:lpstr>
      <vt:lpstr>50er en 60er jaren: vooral minnen</vt:lpstr>
      <vt:lpstr>Nieuwe welvaart</vt:lpstr>
      <vt:lpstr> 50er en 60er jaren: nog meer minnen</vt:lpstr>
      <vt:lpstr>Landschap op de schop</vt:lpstr>
      <vt:lpstr>De Staart</vt:lpstr>
      <vt:lpstr>Actie en reactie: 50er en 60er jaren</vt:lpstr>
      <vt:lpstr>1970: Afsluiting Haringvliet</vt:lpstr>
      <vt:lpstr>1970: Olieramp Amercentrale</vt:lpstr>
      <vt:lpstr>70er jaren: nog meer minnen</vt:lpstr>
      <vt:lpstr>Spaarbekkens in de Biesbosch</vt:lpstr>
      <vt:lpstr>Recreatie in de Biesbosch</vt:lpstr>
      <vt:lpstr>Actie en reactie: 70er jaren</vt:lpstr>
      <vt:lpstr>Nog meer recreatie in de Biesbosch</vt:lpstr>
      <vt:lpstr>80er jaren: minnen en een enkel plusje</vt:lpstr>
      <vt:lpstr>Jacht, botulisme en afval</vt:lpstr>
      <vt:lpstr>Actie en reactie: 80er jaren</vt:lpstr>
      <vt:lpstr>90er jaren: minder minnen, meer plussen</vt:lpstr>
      <vt:lpstr>Nationaal Park de Biesbosch</vt:lpstr>
      <vt:lpstr>De horizon van de Biesbosch</vt:lpstr>
      <vt:lpstr>Actie en reactie: 90er jaren</vt:lpstr>
      <vt:lpstr>Vanaf 2000: plussen en (nog steeds) minnen</vt:lpstr>
      <vt:lpstr>Zomaar wat plussen</vt:lpstr>
      <vt:lpstr>Ondanks alle aan- en tegenslagen…</vt:lpstr>
      <vt:lpstr>De Biesbosch: blijvende bescherming waard!</vt:lpstr>
      <vt:lpstr>Dank voor jullie aandacht.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 jaar Biesbosch: van zorgenkind  naar Nationaal park</dc:title>
  <dc:creator>Gebruiker</dc:creator>
  <cp:lastModifiedBy>Gebruiker</cp:lastModifiedBy>
  <cp:revision>106</cp:revision>
  <dcterms:created xsi:type="dcterms:W3CDTF">2024-10-11T10:37:55Z</dcterms:created>
  <dcterms:modified xsi:type="dcterms:W3CDTF">2024-11-06T20:31:49Z</dcterms:modified>
</cp:coreProperties>
</file>